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98" r:id="rId2"/>
    <p:sldId id="257" r:id="rId3"/>
    <p:sldId id="258" r:id="rId4"/>
    <p:sldId id="259" r:id="rId5"/>
    <p:sldId id="263" r:id="rId6"/>
    <p:sldId id="321" r:id="rId7"/>
    <p:sldId id="322" r:id="rId8"/>
    <p:sldId id="261" r:id="rId9"/>
    <p:sldId id="262" r:id="rId10"/>
    <p:sldId id="264" r:id="rId11"/>
    <p:sldId id="318" r:id="rId12"/>
    <p:sldId id="300" r:id="rId13"/>
    <p:sldId id="276" r:id="rId14"/>
    <p:sldId id="277" r:id="rId15"/>
    <p:sldId id="281" r:id="rId16"/>
    <p:sldId id="266" r:id="rId17"/>
    <p:sldId id="271" r:id="rId18"/>
    <p:sldId id="301" r:id="rId19"/>
    <p:sldId id="320" r:id="rId20"/>
    <p:sldId id="319" r:id="rId21"/>
    <p:sldId id="284" r:id="rId22"/>
    <p:sldId id="285" r:id="rId23"/>
    <p:sldId id="286" r:id="rId24"/>
    <p:sldId id="287" r:id="rId25"/>
    <p:sldId id="288" r:id="rId26"/>
    <p:sldId id="289" r:id="rId27"/>
    <p:sldId id="302" r:id="rId28"/>
    <p:sldId id="303" r:id="rId29"/>
    <p:sldId id="304" r:id="rId30"/>
    <p:sldId id="305" r:id="rId31"/>
    <p:sldId id="309" r:id="rId32"/>
    <p:sldId id="307" r:id="rId33"/>
    <p:sldId id="308" r:id="rId34"/>
    <p:sldId id="306" r:id="rId35"/>
    <p:sldId id="310" r:id="rId36"/>
    <p:sldId id="311" r:id="rId37"/>
    <p:sldId id="312" r:id="rId38"/>
    <p:sldId id="313" r:id="rId39"/>
    <p:sldId id="314" r:id="rId40"/>
    <p:sldId id="297" r:id="rId41"/>
    <p:sldId id="299" r:id="rId4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C2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06" autoAdjust="0"/>
  </p:normalViewPr>
  <p:slideViewPr>
    <p:cSldViewPr snapToGrid="0">
      <p:cViewPr varScale="1">
        <p:scale>
          <a:sx n="70" d="100"/>
          <a:sy n="70" d="100"/>
        </p:scale>
        <p:origin x="113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0EDB9F-83D9-4875-B884-D4B9819D9D09}"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tr-TR"/>
        </a:p>
      </dgm:t>
    </dgm:pt>
    <dgm:pt modelId="{F1D4B676-8D33-4421-B739-35A26D0177DD}">
      <dgm:prSet phldrT="[Metin]" custT="1"/>
      <dgm:spPr/>
      <dgm:t>
        <a:bodyPr/>
        <a:lstStyle/>
        <a:p>
          <a:pPr>
            <a:buFont typeface="Arial" panose="020B0604020202020204" pitchFamily="34" charset="0"/>
            <a:buChar char="•"/>
          </a:pPr>
          <a:r>
            <a:rPr lang="tr-TR" sz="2000"/>
            <a:t>Olumlu Cümleler Kullan</a:t>
          </a:r>
        </a:p>
      </dgm:t>
    </dgm:pt>
    <dgm:pt modelId="{38D1FCCA-A056-4702-9953-3D8ED7690C13}" type="parTrans" cxnId="{6A12690E-C152-43FC-BD6E-89477E021448}">
      <dgm:prSet/>
      <dgm:spPr/>
      <dgm:t>
        <a:bodyPr/>
        <a:lstStyle/>
        <a:p>
          <a:endParaRPr lang="tr-TR"/>
        </a:p>
      </dgm:t>
    </dgm:pt>
    <dgm:pt modelId="{94450F38-A09A-4459-B5B2-E2AFC33715A4}" type="sibTrans" cxnId="{6A12690E-C152-43FC-BD6E-89477E021448}">
      <dgm:prSet/>
      <dgm:spPr/>
      <dgm:t>
        <a:bodyPr/>
        <a:lstStyle/>
        <a:p>
          <a:endParaRPr lang="tr-TR"/>
        </a:p>
      </dgm:t>
    </dgm:pt>
    <dgm:pt modelId="{208E4049-40DF-4E08-A363-183F8BFA2E46}">
      <dgm:prSet phldrT="[Metin]" custT="1"/>
      <dgm:spPr/>
      <dgm:t>
        <a:bodyPr/>
        <a:lstStyle/>
        <a:p>
          <a:pPr>
            <a:buFont typeface="Arial" panose="020B0604020202020204" pitchFamily="34" charset="0"/>
            <a:buChar char="•"/>
          </a:pPr>
          <a:r>
            <a:rPr lang="tr-TR" sz="2000"/>
            <a:t>Olumsuz Cümleler Kullanma</a:t>
          </a:r>
        </a:p>
      </dgm:t>
    </dgm:pt>
    <dgm:pt modelId="{D2A72D94-3716-48EE-91E5-53AF145CA486}" type="parTrans" cxnId="{205FE861-0DF6-4525-8E84-9A1B517E97FA}">
      <dgm:prSet/>
      <dgm:spPr/>
      <dgm:t>
        <a:bodyPr/>
        <a:lstStyle/>
        <a:p>
          <a:endParaRPr lang="tr-TR"/>
        </a:p>
      </dgm:t>
    </dgm:pt>
    <dgm:pt modelId="{31EE5E0A-AFD9-49E7-B2CB-D74EF44645A0}" type="sibTrans" cxnId="{205FE861-0DF6-4525-8E84-9A1B517E97FA}">
      <dgm:prSet/>
      <dgm:spPr/>
      <dgm:t>
        <a:bodyPr/>
        <a:lstStyle/>
        <a:p>
          <a:endParaRPr lang="tr-TR"/>
        </a:p>
      </dgm:t>
    </dgm:pt>
    <dgm:pt modelId="{BABB91BC-B5A0-4EDE-A43B-D35AC965F53D}">
      <dgm:prSet phldrT="[Metin]" custT="1"/>
      <dgm:spPr/>
      <dgm:t>
        <a:bodyPr/>
        <a:lstStyle/>
        <a:p>
          <a:pPr>
            <a:buFont typeface="Arial" panose="020B0604020202020204" pitchFamily="34" charset="0"/>
            <a:buChar char="•"/>
          </a:pPr>
          <a:r>
            <a:rPr lang="tr-TR" sz="2000"/>
            <a:t>Teşvik edici cümleler : Raporu istediğim gibi hazırlarsan sana 1000 USD vereceğim.</a:t>
          </a:r>
        </a:p>
      </dgm:t>
    </dgm:pt>
    <dgm:pt modelId="{92BE5A23-7D50-4D02-8958-ADD87074ABDC}" type="parTrans" cxnId="{47048E4E-58DF-49EB-8872-1BD1D281FEE6}">
      <dgm:prSet/>
      <dgm:spPr/>
      <dgm:t>
        <a:bodyPr/>
        <a:lstStyle/>
        <a:p>
          <a:endParaRPr lang="tr-TR"/>
        </a:p>
      </dgm:t>
    </dgm:pt>
    <dgm:pt modelId="{0A573ECA-58C1-42B3-ABE4-0016CBC9F117}" type="sibTrans" cxnId="{47048E4E-58DF-49EB-8872-1BD1D281FEE6}">
      <dgm:prSet/>
      <dgm:spPr/>
      <dgm:t>
        <a:bodyPr/>
        <a:lstStyle/>
        <a:p>
          <a:endParaRPr lang="tr-TR"/>
        </a:p>
      </dgm:t>
    </dgm:pt>
    <dgm:pt modelId="{BD5A0ED6-1A46-4268-ABDC-A1FDD129474B}">
      <dgm:prSet phldrT="[Metin]" custT="1"/>
      <dgm:spPr/>
      <dgm:t>
        <a:bodyPr/>
        <a:lstStyle/>
        <a:p>
          <a:pPr algn="l">
            <a:buFont typeface="Arial" panose="020B0604020202020204" pitchFamily="34" charset="0"/>
            <a:buChar char="•"/>
          </a:pPr>
          <a:r>
            <a:rPr lang="tr-TR" sz="2000"/>
            <a:t>Tehdit Cümleleri</a:t>
          </a:r>
        </a:p>
      </dgm:t>
    </dgm:pt>
    <dgm:pt modelId="{D410D42C-0BA6-4AFB-B2DF-6D9B2F8D6309}" type="parTrans" cxnId="{DC34251C-583B-4F00-A8D8-B8F0ED01D165}">
      <dgm:prSet/>
      <dgm:spPr/>
      <dgm:t>
        <a:bodyPr/>
        <a:lstStyle/>
        <a:p>
          <a:endParaRPr lang="tr-TR"/>
        </a:p>
      </dgm:t>
    </dgm:pt>
    <dgm:pt modelId="{9551A703-FB3C-492B-8E09-CE73139F7082}" type="sibTrans" cxnId="{DC34251C-583B-4F00-A8D8-B8F0ED01D165}">
      <dgm:prSet/>
      <dgm:spPr/>
      <dgm:t>
        <a:bodyPr/>
        <a:lstStyle/>
        <a:p>
          <a:endParaRPr lang="tr-TR"/>
        </a:p>
      </dgm:t>
    </dgm:pt>
    <dgm:pt modelId="{2630E30C-3BA7-45A1-B6B4-97BDE631D929}">
      <dgm:prSet phldrT="[Metin]" custT="1"/>
      <dgm:spPr/>
      <dgm:t>
        <a:bodyPr/>
        <a:lstStyle/>
        <a:p>
          <a:pPr>
            <a:buFont typeface="Arial" panose="020B0604020202020204" pitchFamily="34" charset="0"/>
            <a:buChar char="•"/>
          </a:pPr>
          <a:r>
            <a:rPr lang="tr-TR" sz="2000"/>
            <a:t>Policy ‘i etkileyen durumlar: şiddet içerikli kelimeleri kullanmama</a:t>
          </a:r>
        </a:p>
      </dgm:t>
    </dgm:pt>
    <dgm:pt modelId="{38BADFA6-E231-4100-9CB1-74175A1FBFC5}" type="parTrans" cxnId="{901FB7CA-7B3B-4AB4-8CDA-556F8A4B6068}">
      <dgm:prSet/>
      <dgm:spPr/>
      <dgm:t>
        <a:bodyPr/>
        <a:lstStyle/>
        <a:p>
          <a:endParaRPr lang="tr-TR"/>
        </a:p>
      </dgm:t>
    </dgm:pt>
    <dgm:pt modelId="{F673A7F6-535B-4C0E-8349-F96805F2D680}" type="sibTrans" cxnId="{901FB7CA-7B3B-4AB4-8CDA-556F8A4B6068}">
      <dgm:prSet/>
      <dgm:spPr/>
      <dgm:t>
        <a:bodyPr/>
        <a:lstStyle/>
        <a:p>
          <a:endParaRPr lang="tr-TR"/>
        </a:p>
      </dgm:t>
    </dgm:pt>
    <dgm:pt modelId="{CC5048A4-BF3F-4532-8B8A-684BE13113A4}" type="pres">
      <dgm:prSet presAssocID="{D50EDB9F-83D9-4875-B884-D4B9819D9D09}" presName="Name0" presStyleCnt="0">
        <dgm:presLayoutVars>
          <dgm:chMax/>
          <dgm:chPref/>
          <dgm:dir/>
        </dgm:presLayoutVars>
      </dgm:prSet>
      <dgm:spPr/>
    </dgm:pt>
    <dgm:pt modelId="{B25400D7-E58A-4415-88DB-6249CA130EF4}" type="pres">
      <dgm:prSet presAssocID="{F1D4B676-8D33-4421-B739-35A26D0177DD}" presName="parenttextcomposite" presStyleCnt="0"/>
      <dgm:spPr/>
    </dgm:pt>
    <dgm:pt modelId="{A62F9D47-D508-47FE-B4DF-24EBB65876C2}" type="pres">
      <dgm:prSet presAssocID="{F1D4B676-8D33-4421-B739-35A26D0177DD}" presName="parenttext" presStyleLbl="revTx" presStyleIdx="0" presStyleCnt="5">
        <dgm:presLayoutVars>
          <dgm:chMax/>
          <dgm:chPref val="2"/>
          <dgm:bulletEnabled val="1"/>
        </dgm:presLayoutVars>
      </dgm:prSet>
      <dgm:spPr/>
    </dgm:pt>
    <dgm:pt modelId="{91B083ED-1B24-408D-BDCC-8A5E2F83C77C}" type="pres">
      <dgm:prSet presAssocID="{F1D4B676-8D33-4421-B739-35A26D0177DD}" presName="parallelogramComposite" presStyleCnt="0"/>
      <dgm:spPr/>
    </dgm:pt>
    <dgm:pt modelId="{AB574D58-4D12-4C45-A7CD-25E5B7B5C5B6}" type="pres">
      <dgm:prSet presAssocID="{F1D4B676-8D33-4421-B739-35A26D0177DD}" presName="parallelogram1" presStyleLbl="alignNode1" presStyleIdx="0" presStyleCnt="35" custFlipHor="1" custScaleX="95561" custScaleY="41628" custLinFactNeighborX="2904"/>
      <dgm:spPr/>
    </dgm:pt>
    <dgm:pt modelId="{7B3F5420-70D8-4A20-B4C3-0D4C3387FE90}" type="pres">
      <dgm:prSet presAssocID="{F1D4B676-8D33-4421-B739-35A26D0177DD}" presName="parallelogram2" presStyleLbl="alignNode1" presStyleIdx="1" presStyleCnt="35" custFlipHor="1" custScaleX="95561" custScaleY="41628" custLinFactNeighborX="2904"/>
      <dgm:spPr/>
    </dgm:pt>
    <dgm:pt modelId="{D9EB770A-C102-43A6-AA65-FB0C080AEDF1}" type="pres">
      <dgm:prSet presAssocID="{F1D4B676-8D33-4421-B739-35A26D0177DD}" presName="parallelogram3" presStyleLbl="alignNode1" presStyleIdx="2" presStyleCnt="35" custFlipHor="1" custScaleX="95561" custScaleY="41628" custLinFactNeighborX="2904"/>
      <dgm:spPr/>
    </dgm:pt>
    <dgm:pt modelId="{3A06229B-C4FC-4998-AD94-F422ABF455FE}" type="pres">
      <dgm:prSet presAssocID="{F1D4B676-8D33-4421-B739-35A26D0177DD}" presName="parallelogram4" presStyleLbl="alignNode1" presStyleIdx="3" presStyleCnt="35" custFlipHor="1" custScaleX="95561" custScaleY="41628" custLinFactNeighborX="2904"/>
      <dgm:spPr/>
    </dgm:pt>
    <dgm:pt modelId="{6A8F5C4D-051D-4621-80FE-BEA6C1813376}" type="pres">
      <dgm:prSet presAssocID="{F1D4B676-8D33-4421-B739-35A26D0177DD}" presName="parallelogram5" presStyleLbl="alignNode1" presStyleIdx="4" presStyleCnt="35" custFlipHor="1" custScaleX="95561" custScaleY="41628" custLinFactNeighborX="2904"/>
      <dgm:spPr/>
    </dgm:pt>
    <dgm:pt modelId="{613400AF-D2C0-417A-8B5F-B29702229188}" type="pres">
      <dgm:prSet presAssocID="{F1D4B676-8D33-4421-B739-35A26D0177DD}" presName="parallelogram6" presStyleLbl="alignNode1" presStyleIdx="5" presStyleCnt="35" custFlipHor="1" custScaleX="95561" custScaleY="41628" custLinFactNeighborX="2904"/>
      <dgm:spPr/>
    </dgm:pt>
    <dgm:pt modelId="{E422E32A-E9EE-499E-92C1-4F78D3E8440D}" type="pres">
      <dgm:prSet presAssocID="{F1D4B676-8D33-4421-B739-35A26D0177DD}" presName="parallelogram7" presStyleLbl="alignNode1" presStyleIdx="6" presStyleCnt="35" custFlipHor="1" custScaleX="95561" custScaleY="41628"/>
      <dgm:spPr/>
    </dgm:pt>
    <dgm:pt modelId="{D8C8D55A-8B05-4632-BCD3-531EF09F0C62}" type="pres">
      <dgm:prSet presAssocID="{94450F38-A09A-4459-B5B2-E2AFC33715A4}" presName="sibTrans" presStyleCnt="0"/>
      <dgm:spPr/>
    </dgm:pt>
    <dgm:pt modelId="{275A1A0D-FBBD-47E4-8E06-8A1AADFF85FB}" type="pres">
      <dgm:prSet presAssocID="{208E4049-40DF-4E08-A363-183F8BFA2E46}" presName="parenttextcomposite" presStyleCnt="0"/>
      <dgm:spPr/>
    </dgm:pt>
    <dgm:pt modelId="{43EE23CB-6DF0-4628-979B-F0F0B12AEBB4}" type="pres">
      <dgm:prSet presAssocID="{208E4049-40DF-4E08-A363-183F8BFA2E46}" presName="parenttext" presStyleLbl="revTx" presStyleIdx="1" presStyleCnt="5">
        <dgm:presLayoutVars>
          <dgm:chMax/>
          <dgm:chPref val="2"/>
          <dgm:bulletEnabled val="1"/>
        </dgm:presLayoutVars>
      </dgm:prSet>
      <dgm:spPr/>
    </dgm:pt>
    <dgm:pt modelId="{AA7677FD-38D6-48D8-889E-6527F503BD3A}" type="pres">
      <dgm:prSet presAssocID="{208E4049-40DF-4E08-A363-183F8BFA2E46}" presName="parallelogramComposite" presStyleCnt="0"/>
      <dgm:spPr/>
    </dgm:pt>
    <dgm:pt modelId="{A34EAD73-4B0F-4ED4-86BD-6D649ED44FAC}" type="pres">
      <dgm:prSet presAssocID="{208E4049-40DF-4E08-A363-183F8BFA2E46}" presName="parallelogram1" presStyleLbl="alignNode1" presStyleIdx="7" presStyleCnt="35" custFlipHor="1" custScaleX="95561" custScaleY="41628"/>
      <dgm:spPr/>
    </dgm:pt>
    <dgm:pt modelId="{388DF7AA-6B75-449C-8D99-635D9667883A}" type="pres">
      <dgm:prSet presAssocID="{208E4049-40DF-4E08-A363-183F8BFA2E46}" presName="parallelogram2" presStyleLbl="alignNode1" presStyleIdx="8" presStyleCnt="35" custFlipHor="1" custScaleX="95561" custScaleY="41628"/>
      <dgm:spPr/>
    </dgm:pt>
    <dgm:pt modelId="{DFB6D856-0E5D-4D0A-AE89-F82D7DF3E058}" type="pres">
      <dgm:prSet presAssocID="{208E4049-40DF-4E08-A363-183F8BFA2E46}" presName="parallelogram3" presStyleLbl="alignNode1" presStyleIdx="9" presStyleCnt="35" custFlipHor="1" custScaleX="95561" custScaleY="41628"/>
      <dgm:spPr/>
    </dgm:pt>
    <dgm:pt modelId="{A41835B5-D7FD-47BB-AF44-4697F24B6434}" type="pres">
      <dgm:prSet presAssocID="{208E4049-40DF-4E08-A363-183F8BFA2E46}" presName="parallelogram4" presStyleLbl="alignNode1" presStyleIdx="10" presStyleCnt="35" custFlipHor="1" custScaleX="95561" custScaleY="41628"/>
      <dgm:spPr/>
    </dgm:pt>
    <dgm:pt modelId="{E31C5F80-6603-4A4D-AC7B-37C71EF4494C}" type="pres">
      <dgm:prSet presAssocID="{208E4049-40DF-4E08-A363-183F8BFA2E46}" presName="parallelogram5" presStyleLbl="alignNode1" presStyleIdx="11" presStyleCnt="35" custFlipHor="1" custScaleX="95561" custScaleY="41628"/>
      <dgm:spPr/>
    </dgm:pt>
    <dgm:pt modelId="{D049B835-5F64-45B4-AE88-84355A5601BE}" type="pres">
      <dgm:prSet presAssocID="{208E4049-40DF-4E08-A363-183F8BFA2E46}" presName="parallelogram6" presStyleLbl="alignNode1" presStyleIdx="12" presStyleCnt="35" custFlipHor="1" custScaleX="95561" custScaleY="41628"/>
      <dgm:spPr/>
    </dgm:pt>
    <dgm:pt modelId="{E723A8FA-CBA2-45A7-AD9F-7A35D19BD343}" type="pres">
      <dgm:prSet presAssocID="{208E4049-40DF-4E08-A363-183F8BFA2E46}" presName="parallelogram7" presStyleLbl="alignNode1" presStyleIdx="13" presStyleCnt="35" custFlipHor="1" custScaleX="95561" custScaleY="41628"/>
      <dgm:spPr/>
    </dgm:pt>
    <dgm:pt modelId="{6194035D-516B-436F-81F6-6285D4FD8CB1}" type="pres">
      <dgm:prSet presAssocID="{31EE5E0A-AFD9-49E7-B2CB-D74EF44645A0}" presName="sibTrans" presStyleCnt="0"/>
      <dgm:spPr/>
    </dgm:pt>
    <dgm:pt modelId="{E7D4D853-2F51-44BF-B926-E3F55932A8A8}" type="pres">
      <dgm:prSet presAssocID="{BABB91BC-B5A0-4EDE-A43B-D35AC965F53D}" presName="parenttextcomposite" presStyleCnt="0"/>
      <dgm:spPr/>
    </dgm:pt>
    <dgm:pt modelId="{A190D97D-0AAA-4B6F-A1A6-CF6D04C849A7}" type="pres">
      <dgm:prSet presAssocID="{BABB91BC-B5A0-4EDE-A43B-D35AC965F53D}" presName="parenttext" presStyleLbl="revTx" presStyleIdx="2" presStyleCnt="5">
        <dgm:presLayoutVars>
          <dgm:chMax/>
          <dgm:chPref val="2"/>
          <dgm:bulletEnabled val="1"/>
        </dgm:presLayoutVars>
      </dgm:prSet>
      <dgm:spPr/>
    </dgm:pt>
    <dgm:pt modelId="{BD45378E-4515-4272-B06C-F13DBE5978A2}" type="pres">
      <dgm:prSet presAssocID="{BABB91BC-B5A0-4EDE-A43B-D35AC965F53D}" presName="parallelogramComposite" presStyleCnt="0"/>
      <dgm:spPr/>
    </dgm:pt>
    <dgm:pt modelId="{3E0FA836-BF12-470A-BA2F-4149DB460D80}" type="pres">
      <dgm:prSet presAssocID="{BABB91BC-B5A0-4EDE-A43B-D35AC965F53D}" presName="parallelogram1" presStyleLbl="alignNode1" presStyleIdx="14" presStyleCnt="35" custFlipHor="1" custScaleX="95561" custScaleY="41628"/>
      <dgm:spPr/>
    </dgm:pt>
    <dgm:pt modelId="{47A8DEC5-C319-47CA-BD4A-7122E0876ED4}" type="pres">
      <dgm:prSet presAssocID="{BABB91BC-B5A0-4EDE-A43B-D35AC965F53D}" presName="parallelogram2" presStyleLbl="alignNode1" presStyleIdx="15" presStyleCnt="35" custFlipHor="1" custScaleX="95561" custScaleY="41628"/>
      <dgm:spPr/>
    </dgm:pt>
    <dgm:pt modelId="{5DBF0814-7EC8-4E6D-88C0-5FDA2379794D}" type="pres">
      <dgm:prSet presAssocID="{BABB91BC-B5A0-4EDE-A43B-D35AC965F53D}" presName="parallelogram3" presStyleLbl="alignNode1" presStyleIdx="16" presStyleCnt="35" custFlipHor="1" custScaleX="95561" custScaleY="41628"/>
      <dgm:spPr/>
    </dgm:pt>
    <dgm:pt modelId="{065D8BD0-3581-47C6-A348-D830BDDFDA37}" type="pres">
      <dgm:prSet presAssocID="{BABB91BC-B5A0-4EDE-A43B-D35AC965F53D}" presName="parallelogram4" presStyleLbl="alignNode1" presStyleIdx="17" presStyleCnt="35" custFlipHor="1" custScaleX="95561" custScaleY="41628"/>
      <dgm:spPr/>
    </dgm:pt>
    <dgm:pt modelId="{FCE22DCB-9AD8-46AB-963A-19EA00789F8E}" type="pres">
      <dgm:prSet presAssocID="{BABB91BC-B5A0-4EDE-A43B-D35AC965F53D}" presName="parallelogram5" presStyleLbl="alignNode1" presStyleIdx="18" presStyleCnt="35" custFlipHor="1" custScaleX="95561" custScaleY="41628"/>
      <dgm:spPr/>
    </dgm:pt>
    <dgm:pt modelId="{756BB154-B2BA-4A64-B072-A4404EBAC8D8}" type="pres">
      <dgm:prSet presAssocID="{BABB91BC-B5A0-4EDE-A43B-D35AC965F53D}" presName="parallelogram6" presStyleLbl="alignNode1" presStyleIdx="19" presStyleCnt="35" custFlipHor="1" custScaleX="95561" custScaleY="41628"/>
      <dgm:spPr/>
    </dgm:pt>
    <dgm:pt modelId="{FB99162F-68E3-4CEA-B6E4-25BFA52057D9}" type="pres">
      <dgm:prSet presAssocID="{BABB91BC-B5A0-4EDE-A43B-D35AC965F53D}" presName="parallelogram7" presStyleLbl="alignNode1" presStyleIdx="20" presStyleCnt="35" custFlipHor="1" custScaleX="95561" custScaleY="41628"/>
      <dgm:spPr/>
    </dgm:pt>
    <dgm:pt modelId="{370CE5A2-C9AF-45C8-84AF-2530BD157E85}" type="pres">
      <dgm:prSet presAssocID="{0A573ECA-58C1-42B3-ABE4-0016CBC9F117}" presName="sibTrans" presStyleCnt="0"/>
      <dgm:spPr/>
    </dgm:pt>
    <dgm:pt modelId="{49AD77FB-4C05-47CF-811C-191B57A4B807}" type="pres">
      <dgm:prSet presAssocID="{BD5A0ED6-1A46-4268-ABDC-A1FDD129474B}" presName="parenttextcomposite" presStyleCnt="0"/>
      <dgm:spPr/>
    </dgm:pt>
    <dgm:pt modelId="{CAB3E2F2-DD72-41AE-A777-AEBFBD4E39B5}" type="pres">
      <dgm:prSet presAssocID="{BD5A0ED6-1A46-4268-ABDC-A1FDD129474B}" presName="parenttext" presStyleLbl="revTx" presStyleIdx="3" presStyleCnt="5">
        <dgm:presLayoutVars>
          <dgm:chMax/>
          <dgm:chPref val="2"/>
          <dgm:bulletEnabled val="1"/>
        </dgm:presLayoutVars>
      </dgm:prSet>
      <dgm:spPr/>
    </dgm:pt>
    <dgm:pt modelId="{06D7C373-9C10-41BE-AFE6-8729ADE2FF12}" type="pres">
      <dgm:prSet presAssocID="{BD5A0ED6-1A46-4268-ABDC-A1FDD129474B}" presName="parallelogramComposite" presStyleCnt="0"/>
      <dgm:spPr/>
    </dgm:pt>
    <dgm:pt modelId="{599C3BE9-0BBB-4C27-B7FA-27560BB0766A}" type="pres">
      <dgm:prSet presAssocID="{BD5A0ED6-1A46-4268-ABDC-A1FDD129474B}" presName="parallelogram1" presStyleLbl="alignNode1" presStyleIdx="21" presStyleCnt="35" custFlipHor="1" custScaleX="95561" custScaleY="41628"/>
      <dgm:spPr/>
    </dgm:pt>
    <dgm:pt modelId="{2174C700-C809-4054-B3C8-94B5DDFA4710}" type="pres">
      <dgm:prSet presAssocID="{BD5A0ED6-1A46-4268-ABDC-A1FDD129474B}" presName="parallelogram2" presStyleLbl="alignNode1" presStyleIdx="22" presStyleCnt="35" custFlipHor="1" custScaleX="95561" custScaleY="41628"/>
      <dgm:spPr/>
    </dgm:pt>
    <dgm:pt modelId="{7707C5A1-6FCF-4340-9221-072D3EE04426}" type="pres">
      <dgm:prSet presAssocID="{BD5A0ED6-1A46-4268-ABDC-A1FDD129474B}" presName="parallelogram3" presStyleLbl="alignNode1" presStyleIdx="23" presStyleCnt="35" custFlipHor="1" custScaleX="95561" custScaleY="41628"/>
      <dgm:spPr/>
    </dgm:pt>
    <dgm:pt modelId="{67651F3C-BC1F-499F-8BBC-8621CDB312C4}" type="pres">
      <dgm:prSet presAssocID="{BD5A0ED6-1A46-4268-ABDC-A1FDD129474B}" presName="parallelogram4" presStyleLbl="alignNode1" presStyleIdx="24" presStyleCnt="35" custFlipHor="1" custScaleX="95561" custScaleY="41628"/>
      <dgm:spPr/>
    </dgm:pt>
    <dgm:pt modelId="{B36BF5C3-B874-4A60-8B99-B5F236902D7F}" type="pres">
      <dgm:prSet presAssocID="{BD5A0ED6-1A46-4268-ABDC-A1FDD129474B}" presName="parallelogram5" presStyleLbl="alignNode1" presStyleIdx="25" presStyleCnt="35" custFlipHor="1" custScaleX="95561" custScaleY="41628"/>
      <dgm:spPr/>
    </dgm:pt>
    <dgm:pt modelId="{32ABDBD3-2345-4C0F-B12D-C7F25863D6FC}" type="pres">
      <dgm:prSet presAssocID="{BD5A0ED6-1A46-4268-ABDC-A1FDD129474B}" presName="parallelogram6" presStyleLbl="alignNode1" presStyleIdx="26" presStyleCnt="35" custFlipHor="1" custScaleX="95561" custScaleY="41628"/>
      <dgm:spPr/>
    </dgm:pt>
    <dgm:pt modelId="{BB75E686-7FEF-4921-AB46-B8F358242BE9}" type="pres">
      <dgm:prSet presAssocID="{BD5A0ED6-1A46-4268-ABDC-A1FDD129474B}" presName="parallelogram7" presStyleLbl="alignNode1" presStyleIdx="27" presStyleCnt="35" custFlipHor="1" custScaleX="95561" custScaleY="41628"/>
      <dgm:spPr/>
    </dgm:pt>
    <dgm:pt modelId="{73E42C96-F51A-4464-995E-2F5A49728DDC}" type="pres">
      <dgm:prSet presAssocID="{9551A703-FB3C-492B-8E09-CE73139F7082}" presName="sibTrans" presStyleCnt="0"/>
      <dgm:spPr/>
    </dgm:pt>
    <dgm:pt modelId="{0BC94EE8-F300-4E86-B64B-8D42FBA3D420}" type="pres">
      <dgm:prSet presAssocID="{2630E30C-3BA7-45A1-B6B4-97BDE631D929}" presName="parenttextcomposite" presStyleCnt="0"/>
      <dgm:spPr/>
    </dgm:pt>
    <dgm:pt modelId="{71CD6B7E-D15A-431B-B6A2-712487F9E616}" type="pres">
      <dgm:prSet presAssocID="{2630E30C-3BA7-45A1-B6B4-97BDE631D929}" presName="parenttext" presStyleLbl="revTx" presStyleIdx="4" presStyleCnt="5">
        <dgm:presLayoutVars>
          <dgm:chMax/>
          <dgm:chPref val="2"/>
          <dgm:bulletEnabled val="1"/>
        </dgm:presLayoutVars>
      </dgm:prSet>
      <dgm:spPr/>
    </dgm:pt>
    <dgm:pt modelId="{C3FE0863-4A39-46D5-8932-7A377E3725D4}" type="pres">
      <dgm:prSet presAssocID="{2630E30C-3BA7-45A1-B6B4-97BDE631D929}" presName="parallelogramComposite" presStyleCnt="0"/>
      <dgm:spPr/>
    </dgm:pt>
    <dgm:pt modelId="{55588DA2-A154-4524-B032-EB5CF538798A}" type="pres">
      <dgm:prSet presAssocID="{2630E30C-3BA7-45A1-B6B4-97BDE631D929}" presName="parallelogram1" presStyleLbl="alignNode1" presStyleIdx="28" presStyleCnt="35" custFlipHor="1" custScaleX="95561" custScaleY="41628"/>
      <dgm:spPr/>
    </dgm:pt>
    <dgm:pt modelId="{DF0EC4A4-671C-46D9-A839-1E29001CC6B6}" type="pres">
      <dgm:prSet presAssocID="{2630E30C-3BA7-45A1-B6B4-97BDE631D929}" presName="parallelogram2" presStyleLbl="alignNode1" presStyleIdx="29" presStyleCnt="35" custFlipHor="1" custScaleX="95561" custScaleY="41628"/>
      <dgm:spPr/>
    </dgm:pt>
    <dgm:pt modelId="{1BDAB5ED-E096-4459-994A-68289D6EC4F2}" type="pres">
      <dgm:prSet presAssocID="{2630E30C-3BA7-45A1-B6B4-97BDE631D929}" presName="parallelogram3" presStyleLbl="alignNode1" presStyleIdx="30" presStyleCnt="35" custFlipHor="1" custScaleX="95561" custScaleY="41628"/>
      <dgm:spPr/>
    </dgm:pt>
    <dgm:pt modelId="{0BDCA2C9-3F20-4772-AB71-436EE8923FDB}" type="pres">
      <dgm:prSet presAssocID="{2630E30C-3BA7-45A1-B6B4-97BDE631D929}" presName="parallelogram4" presStyleLbl="alignNode1" presStyleIdx="31" presStyleCnt="35" custFlipHor="1" custScaleX="95561" custScaleY="41628"/>
      <dgm:spPr/>
    </dgm:pt>
    <dgm:pt modelId="{3E67F0C5-9EAE-422B-B17F-A0707CC36DCC}" type="pres">
      <dgm:prSet presAssocID="{2630E30C-3BA7-45A1-B6B4-97BDE631D929}" presName="parallelogram5" presStyleLbl="alignNode1" presStyleIdx="32" presStyleCnt="35" custFlipHor="1" custScaleX="95561" custScaleY="41628"/>
      <dgm:spPr/>
    </dgm:pt>
    <dgm:pt modelId="{C7CCCB12-ECC7-4884-9C76-04206081D9F4}" type="pres">
      <dgm:prSet presAssocID="{2630E30C-3BA7-45A1-B6B4-97BDE631D929}" presName="parallelogram6" presStyleLbl="alignNode1" presStyleIdx="33" presStyleCnt="35" custFlipHor="1" custScaleX="95561" custScaleY="41628"/>
      <dgm:spPr/>
    </dgm:pt>
    <dgm:pt modelId="{66204DB1-15F5-4D78-88A1-105589E59251}" type="pres">
      <dgm:prSet presAssocID="{2630E30C-3BA7-45A1-B6B4-97BDE631D929}" presName="parallelogram7" presStyleLbl="alignNode1" presStyleIdx="34" presStyleCnt="35" custFlipHor="1" custScaleX="95561" custScaleY="41628"/>
      <dgm:spPr/>
    </dgm:pt>
  </dgm:ptLst>
  <dgm:cxnLst>
    <dgm:cxn modelId="{6A12690E-C152-43FC-BD6E-89477E021448}" srcId="{D50EDB9F-83D9-4875-B884-D4B9819D9D09}" destId="{F1D4B676-8D33-4421-B739-35A26D0177DD}" srcOrd="0" destOrd="0" parTransId="{38D1FCCA-A056-4702-9953-3D8ED7690C13}" sibTransId="{94450F38-A09A-4459-B5B2-E2AFC33715A4}"/>
    <dgm:cxn modelId="{DC34251C-583B-4F00-A8D8-B8F0ED01D165}" srcId="{D50EDB9F-83D9-4875-B884-D4B9819D9D09}" destId="{BD5A0ED6-1A46-4268-ABDC-A1FDD129474B}" srcOrd="3" destOrd="0" parTransId="{D410D42C-0BA6-4AFB-B2DF-6D9B2F8D6309}" sibTransId="{9551A703-FB3C-492B-8E09-CE73139F7082}"/>
    <dgm:cxn modelId="{36E3AA1D-1BC3-4190-8530-A04382BC3204}" type="presOf" srcId="{BABB91BC-B5A0-4EDE-A43B-D35AC965F53D}" destId="{A190D97D-0AAA-4B6F-A1A6-CF6D04C849A7}" srcOrd="0" destOrd="0" presId="urn:microsoft.com/office/officeart/2008/layout/VerticalAccentList"/>
    <dgm:cxn modelId="{1DD48F31-314C-4E6C-9B2A-AD5EC1C51EBE}" type="presOf" srcId="{BD5A0ED6-1A46-4268-ABDC-A1FDD129474B}" destId="{CAB3E2F2-DD72-41AE-A777-AEBFBD4E39B5}" srcOrd="0" destOrd="0" presId="urn:microsoft.com/office/officeart/2008/layout/VerticalAccentList"/>
    <dgm:cxn modelId="{205FE861-0DF6-4525-8E84-9A1B517E97FA}" srcId="{D50EDB9F-83D9-4875-B884-D4B9819D9D09}" destId="{208E4049-40DF-4E08-A363-183F8BFA2E46}" srcOrd="1" destOrd="0" parTransId="{D2A72D94-3716-48EE-91E5-53AF145CA486}" sibTransId="{31EE5E0A-AFD9-49E7-B2CB-D74EF44645A0}"/>
    <dgm:cxn modelId="{9747ED44-7D4B-48EA-BA51-E4A2B8631A01}" type="presOf" srcId="{F1D4B676-8D33-4421-B739-35A26D0177DD}" destId="{A62F9D47-D508-47FE-B4DF-24EBB65876C2}" srcOrd="0" destOrd="0" presId="urn:microsoft.com/office/officeart/2008/layout/VerticalAccentList"/>
    <dgm:cxn modelId="{47048E4E-58DF-49EB-8872-1BD1D281FEE6}" srcId="{D50EDB9F-83D9-4875-B884-D4B9819D9D09}" destId="{BABB91BC-B5A0-4EDE-A43B-D35AC965F53D}" srcOrd="2" destOrd="0" parTransId="{92BE5A23-7D50-4D02-8958-ADD87074ABDC}" sibTransId="{0A573ECA-58C1-42B3-ABE4-0016CBC9F117}"/>
    <dgm:cxn modelId="{99E8356F-C174-4DDA-B8B4-BEDB039A3828}" type="presOf" srcId="{2630E30C-3BA7-45A1-B6B4-97BDE631D929}" destId="{71CD6B7E-D15A-431B-B6A2-712487F9E616}" srcOrd="0" destOrd="0" presId="urn:microsoft.com/office/officeart/2008/layout/VerticalAccentList"/>
    <dgm:cxn modelId="{2F130EBF-8C5D-4D2B-9060-56C5A1D528F2}" type="presOf" srcId="{D50EDB9F-83D9-4875-B884-D4B9819D9D09}" destId="{CC5048A4-BF3F-4532-8B8A-684BE13113A4}" srcOrd="0" destOrd="0" presId="urn:microsoft.com/office/officeart/2008/layout/VerticalAccentList"/>
    <dgm:cxn modelId="{C6F6F4C5-5EC3-4CC7-AE5A-8D44547BC0A5}" type="presOf" srcId="{208E4049-40DF-4E08-A363-183F8BFA2E46}" destId="{43EE23CB-6DF0-4628-979B-F0F0B12AEBB4}" srcOrd="0" destOrd="0" presId="urn:microsoft.com/office/officeart/2008/layout/VerticalAccentList"/>
    <dgm:cxn modelId="{901FB7CA-7B3B-4AB4-8CDA-556F8A4B6068}" srcId="{D50EDB9F-83D9-4875-B884-D4B9819D9D09}" destId="{2630E30C-3BA7-45A1-B6B4-97BDE631D929}" srcOrd="4" destOrd="0" parTransId="{38BADFA6-E231-4100-9CB1-74175A1FBFC5}" sibTransId="{F673A7F6-535B-4C0E-8349-F96805F2D680}"/>
    <dgm:cxn modelId="{B377EB25-65C3-47A8-AC75-2FA67684A479}" type="presParOf" srcId="{CC5048A4-BF3F-4532-8B8A-684BE13113A4}" destId="{B25400D7-E58A-4415-88DB-6249CA130EF4}" srcOrd="0" destOrd="0" presId="urn:microsoft.com/office/officeart/2008/layout/VerticalAccentList"/>
    <dgm:cxn modelId="{15F93EFE-5888-4955-B414-82D93B3A2735}" type="presParOf" srcId="{B25400D7-E58A-4415-88DB-6249CA130EF4}" destId="{A62F9D47-D508-47FE-B4DF-24EBB65876C2}" srcOrd="0" destOrd="0" presId="urn:microsoft.com/office/officeart/2008/layout/VerticalAccentList"/>
    <dgm:cxn modelId="{7D694C64-36EC-4033-9CA9-08FE4F84DC4D}" type="presParOf" srcId="{CC5048A4-BF3F-4532-8B8A-684BE13113A4}" destId="{91B083ED-1B24-408D-BDCC-8A5E2F83C77C}" srcOrd="1" destOrd="0" presId="urn:microsoft.com/office/officeart/2008/layout/VerticalAccentList"/>
    <dgm:cxn modelId="{36E22DD5-57E2-4E87-BCC6-45C98ED0FDC2}" type="presParOf" srcId="{91B083ED-1B24-408D-BDCC-8A5E2F83C77C}" destId="{AB574D58-4D12-4C45-A7CD-25E5B7B5C5B6}" srcOrd="0" destOrd="0" presId="urn:microsoft.com/office/officeart/2008/layout/VerticalAccentList"/>
    <dgm:cxn modelId="{6F6F7292-9F87-4DC0-800E-F737868B7A52}" type="presParOf" srcId="{91B083ED-1B24-408D-BDCC-8A5E2F83C77C}" destId="{7B3F5420-70D8-4A20-B4C3-0D4C3387FE90}" srcOrd="1" destOrd="0" presId="urn:microsoft.com/office/officeart/2008/layout/VerticalAccentList"/>
    <dgm:cxn modelId="{006F63E4-3A03-4290-A942-2375C25967E5}" type="presParOf" srcId="{91B083ED-1B24-408D-BDCC-8A5E2F83C77C}" destId="{D9EB770A-C102-43A6-AA65-FB0C080AEDF1}" srcOrd="2" destOrd="0" presId="urn:microsoft.com/office/officeart/2008/layout/VerticalAccentList"/>
    <dgm:cxn modelId="{D6B1CDA2-8574-49FB-ADDA-3FD988C8937C}" type="presParOf" srcId="{91B083ED-1B24-408D-BDCC-8A5E2F83C77C}" destId="{3A06229B-C4FC-4998-AD94-F422ABF455FE}" srcOrd="3" destOrd="0" presId="urn:microsoft.com/office/officeart/2008/layout/VerticalAccentList"/>
    <dgm:cxn modelId="{FEFF1B5F-1A46-40A4-87DE-8A1601ED78DC}" type="presParOf" srcId="{91B083ED-1B24-408D-BDCC-8A5E2F83C77C}" destId="{6A8F5C4D-051D-4621-80FE-BEA6C1813376}" srcOrd="4" destOrd="0" presId="urn:microsoft.com/office/officeart/2008/layout/VerticalAccentList"/>
    <dgm:cxn modelId="{6B58FFA4-EFC2-4843-964B-F7DDA8AB5435}" type="presParOf" srcId="{91B083ED-1B24-408D-BDCC-8A5E2F83C77C}" destId="{613400AF-D2C0-417A-8B5F-B29702229188}" srcOrd="5" destOrd="0" presId="urn:microsoft.com/office/officeart/2008/layout/VerticalAccentList"/>
    <dgm:cxn modelId="{7780CDE2-36AB-465F-A352-2B4CEEC2B668}" type="presParOf" srcId="{91B083ED-1B24-408D-BDCC-8A5E2F83C77C}" destId="{E422E32A-E9EE-499E-92C1-4F78D3E8440D}" srcOrd="6" destOrd="0" presId="urn:microsoft.com/office/officeart/2008/layout/VerticalAccentList"/>
    <dgm:cxn modelId="{5C4CFED9-A4F4-493C-885D-2F9150F8BB11}" type="presParOf" srcId="{CC5048A4-BF3F-4532-8B8A-684BE13113A4}" destId="{D8C8D55A-8B05-4632-BCD3-531EF09F0C62}" srcOrd="2" destOrd="0" presId="urn:microsoft.com/office/officeart/2008/layout/VerticalAccentList"/>
    <dgm:cxn modelId="{05ABB650-F71E-4C8A-B08B-75CC386D43A6}" type="presParOf" srcId="{CC5048A4-BF3F-4532-8B8A-684BE13113A4}" destId="{275A1A0D-FBBD-47E4-8E06-8A1AADFF85FB}" srcOrd="3" destOrd="0" presId="urn:microsoft.com/office/officeart/2008/layout/VerticalAccentList"/>
    <dgm:cxn modelId="{A1A87F84-AA05-4CF7-A48E-424F6C042B10}" type="presParOf" srcId="{275A1A0D-FBBD-47E4-8E06-8A1AADFF85FB}" destId="{43EE23CB-6DF0-4628-979B-F0F0B12AEBB4}" srcOrd="0" destOrd="0" presId="urn:microsoft.com/office/officeart/2008/layout/VerticalAccentList"/>
    <dgm:cxn modelId="{2A45A46D-9C54-41BA-AFEC-CBFF8CF16A1A}" type="presParOf" srcId="{CC5048A4-BF3F-4532-8B8A-684BE13113A4}" destId="{AA7677FD-38D6-48D8-889E-6527F503BD3A}" srcOrd="4" destOrd="0" presId="urn:microsoft.com/office/officeart/2008/layout/VerticalAccentList"/>
    <dgm:cxn modelId="{29960A29-FDFB-427D-B840-F4A907F96AF9}" type="presParOf" srcId="{AA7677FD-38D6-48D8-889E-6527F503BD3A}" destId="{A34EAD73-4B0F-4ED4-86BD-6D649ED44FAC}" srcOrd="0" destOrd="0" presId="urn:microsoft.com/office/officeart/2008/layout/VerticalAccentList"/>
    <dgm:cxn modelId="{5397392A-3D0E-42E2-BA2A-64EB42F16885}" type="presParOf" srcId="{AA7677FD-38D6-48D8-889E-6527F503BD3A}" destId="{388DF7AA-6B75-449C-8D99-635D9667883A}" srcOrd="1" destOrd="0" presId="urn:microsoft.com/office/officeart/2008/layout/VerticalAccentList"/>
    <dgm:cxn modelId="{D2B0E5C2-3173-4658-8A43-0B38C36DB64A}" type="presParOf" srcId="{AA7677FD-38D6-48D8-889E-6527F503BD3A}" destId="{DFB6D856-0E5D-4D0A-AE89-F82D7DF3E058}" srcOrd="2" destOrd="0" presId="urn:microsoft.com/office/officeart/2008/layout/VerticalAccentList"/>
    <dgm:cxn modelId="{DF99CCB4-356A-4260-8C76-1B29D04CE15E}" type="presParOf" srcId="{AA7677FD-38D6-48D8-889E-6527F503BD3A}" destId="{A41835B5-D7FD-47BB-AF44-4697F24B6434}" srcOrd="3" destOrd="0" presId="urn:microsoft.com/office/officeart/2008/layout/VerticalAccentList"/>
    <dgm:cxn modelId="{6D5D72A7-E8AD-4073-92FF-DFCFC2B35488}" type="presParOf" srcId="{AA7677FD-38D6-48D8-889E-6527F503BD3A}" destId="{E31C5F80-6603-4A4D-AC7B-37C71EF4494C}" srcOrd="4" destOrd="0" presId="urn:microsoft.com/office/officeart/2008/layout/VerticalAccentList"/>
    <dgm:cxn modelId="{53788940-0D0B-436A-94F6-B541B8BCF108}" type="presParOf" srcId="{AA7677FD-38D6-48D8-889E-6527F503BD3A}" destId="{D049B835-5F64-45B4-AE88-84355A5601BE}" srcOrd="5" destOrd="0" presId="urn:microsoft.com/office/officeart/2008/layout/VerticalAccentList"/>
    <dgm:cxn modelId="{6E037453-2D80-437F-AD29-249A27DC0386}" type="presParOf" srcId="{AA7677FD-38D6-48D8-889E-6527F503BD3A}" destId="{E723A8FA-CBA2-45A7-AD9F-7A35D19BD343}" srcOrd="6" destOrd="0" presId="urn:microsoft.com/office/officeart/2008/layout/VerticalAccentList"/>
    <dgm:cxn modelId="{453A1144-6FFB-4308-8D5F-026C3CD43581}" type="presParOf" srcId="{CC5048A4-BF3F-4532-8B8A-684BE13113A4}" destId="{6194035D-516B-436F-81F6-6285D4FD8CB1}" srcOrd="5" destOrd="0" presId="urn:microsoft.com/office/officeart/2008/layout/VerticalAccentList"/>
    <dgm:cxn modelId="{F1C60E48-6CBF-4E22-84C0-7C08690F147F}" type="presParOf" srcId="{CC5048A4-BF3F-4532-8B8A-684BE13113A4}" destId="{E7D4D853-2F51-44BF-B926-E3F55932A8A8}" srcOrd="6" destOrd="0" presId="urn:microsoft.com/office/officeart/2008/layout/VerticalAccentList"/>
    <dgm:cxn modelId="{94FA9634-52DF-41B0-A49B-D659C304CA86}" type="presParOf" srcId="{E7D4D853-2F51-44BF-B926-E3F55932A8A8}" destId="{A190D97D-0AAA-4B6F-A1A6-CF6D04C849A7}" srcOrd="0" destOrd="0" presId="urn:microsoft.com/office/officeart/2008/layout/VerticalAccentList"/>
    <dgm:cxn modelId="{58F14762-0586-44FB-A3A4-10F800C27E8D}" type="presParOf" srcId="{CC5048A4-BF3F-4532-8B8A-684BE13113A4}" destId="{BD45378E-4515-4272-B06C-F13DBE5978A2}" srcOrd="7" destOrd="0" presId="urn:microsoft.com/office/officeart/2008/layout/VerticalAccentList"/>
    <dgm:cxn modelId="{F9DED543-441B-48B4-9AAB-8714F736DBBD}" type="presParOf" srcId="{BD45378E-4515-4272-B06C-F13DBE5978A2}" destId="{3E0FA836-BF12-470A-BA2F-4149DB460D80}" srcOrd="0" destOrd="0" presId="urn:microsoft.com/office/officeart/2008/layout/VerticalAccentList"/>
    <dgm:cxn modelId="{B6F0CEE1-05FF-4A81-B839-0AB848151953}" type="presParOf" srcId="{BD45378E-4515-4272-B06C-F13DBE5978A2}" destId="{47A8DEC5-C319-47CA-BD4A-7122E0876ED4}" srcOrd="1" destOrd="0" presId="urn:microsoft.com/office/officeart/2008/layout/VerticalAccentList"/>
    <dgm:cxn modelId="{887EE271-DA6D-4C7D-A3A3-34939695CA91}" type="presParOf" srcId="{BD45378E-4515-4272-B06C-F13DBE5978A2}" destId="{5DBF0814-7EC8-4E6D-88C0-5FDA2379794D}" srcOrd="2" destOrd="0" presId="urn:microsoft.com/office/officeart/2008/layout/VerticalAccentList"/>
    <dgm:cxn modelId="{37F28A12-A396-4F49-95BD-EAD52696D924}" type="presParOf" srcId="{BD45378E-4515-4272-B06C-F13DBE5978A2}" destId="{065D8BD0-3581-47C6-A348-D830BDDFDA37}" srcOrd="3" destOrd="0" presId="urn:microsoft.com/office/officeart/2008/layout/VerticalAccentList"/>
    <dgm:cxn modelId="{0B2D63C6-8B09-4CC1-8C36-8DD90162A241}" type="presParOf" srcId="{BD45378E-4515-4272-B06C-F13DBE5978A2}" destId="{FCE22DCB-9AD8-46AB-963A-19EA00789F8E}" srcOrd="4" destOrd="0" presId="urn:microsoft.com/office/officeart/2008/layout/VerticalAccentList"/>
    <dgm:cxn modelId="{857B93F4-D97A-48C6-9674-EE3EF21314E8}" type="presParOf" srcId="{BD45378E-4515-4272-B06C-F13DBE5978A2}" destId="{756BB154-B2BA-4A64-B072-A4404EBAC8D8}" srcOrd="5" destOrd="0" presId="urn:microsoft.com/office/officeart/2008/layout/VerticalAccentList"/>
    <dgm:cxn modelId="{36BD6AC6-45E9-4389-94CC-DB2A2DEE54B9}" type="presParOf" srcId="{BD45378E-4515-4272-B06C-F13DBE5978A2}" destId="{FB99162F-68E3-4CEA-B6E4-25BFA52057D9}" srcOrd="6" destOrd="0" presId="urn:microsoft.com/office/officeart/2008/layout/VerticalAccentList"/>
    <dgm:cxn modelId="{DAF47680-A27F-4215-B1CE-C81615E2E49A}" type="presParOf" srcId="{CC5048A4-BF3F-4532-8B8A-684BE13113A4}" destId="{370CE5A2-C9AF-45C8-84AF-2530BD157E85}" srcOrd="8" destOrd="0" presId="urn:microsoft.com/office/officeart/2008/layout/VerticalAccentList"/>
    <dgm:cxn modelId="{E9A7A2C3-1B8A-4F15-93E0-03B78C2F39B2}" type="presParOf" srcId="{CC5048A4-BF3F-4532-8B8A-684BE13113A4}" destId="{49AD77FB-4C05-47CF-811C-191B57A4B807}" srcOrd="9" destOrd="0" presId="urn:microsoft.com/office/officeart/2008/layout/VerticalAccentList"/>
    <dgm:cxn modelId="{5C93D020-55D9-43B7-AFE1-E89D15D4D5AD}" type="presParOf" srcId="{49AD77FB-4C05-47CF-811C-191B57A4B807}" destId="{CAB3E2F2-DD72-41AE-A777-AEBFBD4E39B5}" srcOrd="0" destOrd="0" presId="urn:microsoft.com/office/officeart/2008/layout/VerticalAccentList"/>
    <dgm:cxn modelId="{43447763-6C88-4C5F-BA61-B040AEE49695}" type="presParOf" srcId="{CC5048A4-BF3F-4532-8B8A-684BE13113A4}" destId="{06D7C373-9C10-41BE-AFE6-8729ADE2FF12}" srcOrd="10" destOrd="0" presId="urn:microsoft.com/office/officeart/2008/layout/VerticalAccentList"/>
    <dgm:cxn modelId="{4A19AC5E-4799-4CA0-8D11-E2EFC37B6AE3}" type="presParOf" srcId="{06D7C373-9C10-41BE-AFE6-8729ADE2FF12}" destId="{599C3BE9-0BBB-4C27-B7FA-27560BB0766A}" srcOrd="0" destOrd="0" presId="urn:microsoft.com/office/officeart/2008/layout/VerticalAccentList"/>
    <dgm:cxn modelId="{EF8C70A4-61A4-40F0-8ACC-4B99778CDC6C}" type="presParOf" srcId="{06D7C373-9C10-41BE-AFE6-8729ADE2FF12}" destId="{2174C700-C809-4054-B3C8-94B5DDFA4710}" srcOrd="1" destOrd="0" presId="urn:microsoft.com/office/officeart/2008/layout/VerticalAccentList"/>
    <dgm:cxn modelId="{96890CE7-6B20-46F3-8E1D-E7866B831256}" type="presParOf" srcId="{06D7C373-9C10-41BE-AFE6-8729ADE2FF12}" destId="{7707C5A1-6FCF-4340-9221-072D3EE04426}" srcOrd="2" destOrd="0" presId="urn:microsoft.com/office/officeart/2008/layout/VerticalAccentList"/>
    <dgm:cxn modelId="{CA88C745-1ACD-4109-A8C6-F750E760D8D9}" type="presParOf" srcId="{06D7C373-9C10-41BE-AFE6-8729ADE2FF12}" destId="{67651F3C-BC1F-499F-8BBC-8621CDB312C4}" srcOrd="3" destOrd="0" presId="urn:microsoft.com/office/officeart/2008/layout/VerticalAccentList"/>
    <dgm:cxn modelId="{C93BF70E-267D-4C7F-BE60-BDDDCD3173EB}" type="presParOf" srcId="{06D7C373-9C10-41BE-AFE6-8729ADE2FF12}" destId="{B36BF5C3-B874-4A60-8B99-B5F236902D7F}" srcOrd="4" destOrd="0" presId="urn:microsoft.com/office/officeart/2008/layout/VerticalAccentList"/>
    <dgm:cxn modelId="{C7C2B6EF-1BC1-4A24-B6E0-DE5D200F4855}" type="presParOf" srcId="{06D7C373-9C10-41BE-AFE6-8729ADE2FF12}" destId="{32ABDBD3-2345-4C0F-B12D-C7F25863D6FC}" srcOrd="5" destOrd="0" presId="urn:microsoft.com/office/officeart/2008/layout/VerticalAccentList"/>
    <dgm:cxn modelId="{12122B04-6ABC-4F8F-BAB2-081C1607F86B}" type="presParOf" srcId="{06D7C373-9C10-41BE-AFE6-8729ADE2FF12}" destId="{BB75E686-7FEF-4921-AB46-B8F358242BE9}" srcOrd="6" destOrd="0" presId="urn:microsoft.com/office/officeart/2008/layout/VerticalAccentList"/>
    <dgm:cxn modelId="{DCFDF3F6-FC5D-4154-98D0-CDAC9A985065}" type="presParOf" srcId="{CC5048A4-BF3F-4532-8B8A-684BE13113A4}" destId="{73E42C96-F51A-4464-995E-2F5A49728DDC}" srcOrd="11" destOrd="0" presId="urn:microsoft.com/office/officeart/2008/layout/VerticalAccentList"/>
    <dgm:cxn modelId="{5AAB18D6-44DF-4E35-9B8E-BB794F4FB91A}" type="presParOf" srcId="{CC5048A4-BF3F-4532-8B8A-684BE13113A4}" destId="{0BC94EE8-F300-4E86-B64B-8D42FBA3D420}" srcOrd="12" destOrd="0" presId="urn:microsoft.com/office/officeart/2008/layout/VerticalAccentList"/>
    <dgm:cxn modelId="{5AEE7333-5D9D-4605-BCC6-FB8D8D8B0CEF}" type="presParOf" srcId="{0BC94EE8-F300-4E86-B64B-8D42FBA3D420}" destId="{71CD6B7E-D15A-431B-B6A2-712487F9E616}" srcOrd="0" destOrd="0" presId="urn:microsoft.com/office/officeart/2008/layout/VerticalAccentList"/>
    <dgm:cxn modelId="{290863BE-E277-4195-B562-B8474BC5AC5A}" type="presParOf" srcId="{CC5048A4-BF3F-4532-8B8A-684BE13113A4}" destId="{C3FE0863-4A39-46D5-8932-7A377E3725D4}" srcOrd="13" destOrd="0" presId="urn:microsoft.com/office/officeart/2008/layout/VerticalAccentList"/>
    <dgm:cxn modelId="{FE8B6066-DE21-437A-BC68-2BD1ACBEED47}" type="presParOf" srcId="{C3FE0863-4A39-46D5-8932-7A377E3725D4}" destId="{55588DA2-A154-4524-B032-EB5CF538798A}" srcOrd="0" destOrd="0" presId="urn:microsoft.com/office/officeart/2008/layout/VerticalAccentList"/>
    <dgm:cxn modelId="{896E43E0-626A-4654-86C4-0E38F3184A38}" type="presParOf" srcId="{C3FE0863-4A39-46D5-8932-7A377E3725D4}" destId="{DF0EC4A4-671C-46D9-A839-1E29001CC6B6}" srcOrd="1" destOrd="0" presId="urn:microsoft.com/office/officeart/2008/layout/VerticalAccentList"/>
    <dgm:cxn modelId="{E53A0DB3-5369-4CF1-B779-76E14089ABEA}" type="presParOf" srcId="{C3FE0863-4A39-46D5-8932-7A377E3725D4}" destId="{1BDAB5ED-E096-4459-994A-68289D6EC4F2}" srcOrd="2" destOrd="0" presId="urn:microsoft.com/office/officeart/2008/layout/VerticalAccentList"/>
    <dgm:cxn modelId="{250C5470-806C-4C70-9202-A2B8CC31B366}" type="presParOf" srcId="{C3FE0863-4A39-46D5-8932-7A377E3725D4}" destId="{0BDCA2C9-3F20-4772-AB71-436EE8923FDB}" srcOrd="3" destOrd="0" presId="urn:microsoft.com/office/officeart/2008/layout/VerticalAccentList"/>
    <dgm:cxn modelId="{51C8480E-AD2A-4974-92F7-2268BC8F61CD}" type="presParOf" srcId="{C3FE0863-4A39-46D5-8932-7A377E3725D4}" destId="{3E67F0C5-9EAE-422B-B17F-A0707CC36DCC}" srcOrd="4" destOrd="0" presId="urn:microsoft.com/office/officeart/2008/layout/VerticalAccentList"/>
    <dgm:cxn modelId="{CEFAF6F3-47D5-4127-815B-8879C9F43B7A}" type="presParOf" srcId="{C3FE0863-4A39-46D5-8932-7A377E3725D4}" destId="{C7CCCB12-ECC7-4884-9C76-04206081D9F4}" srcOrd="5" destOrd="0" presId="urn:microsoft.com/office/officeart/2008/layout/VerticalAccentList"/>
    <dgm:cxn modelId="{F47DBBF2-6D4B-4689-829D-522EEA01003F}" type="presParOf" srcId="{C3FE0863-4A39-46D5-8932-7A377E3725D4}" destId="{66204DB1-15F5-4D78-88A1-105589E59251}"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F9D47-D508-47FE-B4DF-24EBB65876C2}">
      <dsp:nvSpPr>
        <dsp:cNvPr id="0" name=""/>
        <dsp:cNvSpPr/>
      </dsp:nvSpPr>
      <dsp:spPr>
        <a:xfrm>
          <a:off x="844642" y="2049"/>
          <a:ext cx="8884240" cy="807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Font typeface="Arial" panose="020B0604020202020204" pitchFamily="34" charset="0"/>
            <a:buNone/>
          </a:pPr>
          <a:r>
            <a:rPr lang="tr-TR" sz="2000" kern="1200"/>
            <a:t>Olumlu Cümleler Kullan</a:t>
          </a:r>
        </a:p>
      </dsp:txBody>
      <dsp:txXfrm>
        <a:off x="844642" y="2049"/>
        <a:ext cx="8884240" cy="807658"/>
      </dsp:txXfrm>
    </dsp:sp>
    <dsp:sp modelId="{AB574D58-4D12-4C45-A7CD-25E5B7B5C5B6}">
      <dsp:nvSpPr>
        <dsp:cNvPr id="0" name=""/>
        <dsp:cNvSpPr/>
      </dsp:nvSpPr>
      <dsp:spPr>
        <a:xfrm flipH="1">
          <a:off x="879042" y="809707"/>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3F5420-70D8-4A20-B4C3-0D4C3387FE90}">
      <dsp:nvSpPr>
        <dsp:cNvPr id="0" name=""/>
        <dsp:cNvSpPr/>
      </dsp:nvSpPr>
      <dsp:spPr>
        <a:xfrm flipH="1">
          <a:off x="2132707" y="809707"/>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B770A-C102-43A6-AA65-FB0C080AEDF1}">
      <dsp:nvSpPr>
        <dsp:cNvPr id="0" name=""/>
        <dsp:cNvSpPr/>
      </dsp:nvSpPr>
      <dsp:spPr>
        <a:xfrm flipH="1">
          <a:off x="3386372" y="809707"/>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06229B-C4FC-4998-AD94-F422ABF455FE}">
      <dsp:nvSpPr>
        <dsp:cNvPr id="0" name=""/>
        <dsp:cNvSpPr/>
      </dsp:nvSpPr>
      <dsp:spPr>
        <a:xfrm flipH="1">
          <a:off x="4640037" y="809707"/>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8F5C4D-051D-4621-80FE-BEA6C1813376}">
      <dsp:nvSpPr>
        <dsp:cNvPr id="0" name=""/>
        <dsp:cNvSpPr/>
      </dsp:nvSpPr>
      <dsp:spPr>
        <a:xfrm flipH="1">
          <a:off x="5893702" y="809707"/>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3400AF-D2C0-417A-8B5F-B29702229188}">
      <dsp:nvSpPr>
        <dsp:cNvPr id="0" name=""/>
        <dsp:cNvSpPr/>
      </dsp:nvSpPr>
      <dsp:spPr>
        <a:xfrm flipH="1">
          <a:off x="7147367" y="809707"/>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22E32A-E9EE-499E-92C1-4F78D3E8440D}">
      <dsp:nvSpPr>
        <dsp:cNvPr id="0" name=""/>
        <dsp:cNvSpPr/>
      </dsp:nvSpPr>
      <dsp:spPr>
        <a:xfrm flipH="1">
          <a:off x="8366632" y="809707"/>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E23CB-6DF0-4628-979B-F0F0B12AEBB4}">
      <dsp:nvSpPr>
        <dsp:cNvPr id="0" name=""/>
        <dsp:cNvSpPr/>
      </dsp:nvSpPr>
      <dsp:spPr>
        <a:xfrm>
          <a:off x="844642" y="981756"/>
          <a:ext cx="8884240" cy="807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Font typeface="Arial" panose="020B0604020202020204" pitchFamily="34" charset="0"/>
            <a:buNone/>
          </a:pPr>
          <a:r>
            <a:rPr lang="tr-TR" sz="2000" kern="1200"/>
            <a:t>Olumsuz Cümleler Kullanma</a:t>
          </a:r>
        </a:p>
      </dsp:txBody>
      <dsp:txXfrm>
        <a:off x="844642" y="981756"/>
        <a:ext cx="8884240" cy="807658"/>
      </dsp:txXfrm>
    </dsp:sp>
    <dsp:sp modelId="{A34EAD73-4B0F-4ED4-86BD-6D649ED44FAC}">
      <dsp:nvSpPr>
        <dsp:cNvPr id="0" name=""/>
        <dsp:cNvSpPr/>
      </dsp:nvSpPr>
      <dsp:spPr>
        <a:xfrm flipH="1">
          <a:off x="844642" y="1789414"/>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8DF7AA-6B75-449C-8D99-635D9667883A}">
      <dsp:nvSpPr>
        <dsp:cNvPr id="0" name=""/>
        <dsp:cNvSpPr/>
      </dsp:nvSpPr>
      <dsp:spPr>
        <a:xfrm flipH="1">
          <a:off x="2098307" y="1789414"/>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B6D856-0E5D-4D0A-AE89-F82D7DF3E058}">
      <dsp:nvSpPr>
        <dsp:cNvPr id="0" name=""/>
        <dsp:cNvSpPr/>
      </dsp:nvSpPr>
      <dsp:spPr>
        <a:xfrm flipH="1">
          <a:off x="3351972" y="1789414"/>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835B5-D7FD-47BB-AF44-4697F24B6434}">
      <dsp:nvSpPr>
        <dsp:cNvPr id="0" name=""/>
        <dsp:cNvSpPr/>
      </dsp:nvSpPr>
      <dsp:spPr>
        <a:xfrm flipH="1">
          <a:off x="4605637" y="1789414"/>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1C5F80-6603-4A4D-AC7B-37C71EF4494C}">
      <dsp:nvSpPr>
        <dsp:cNvPr id="0" name=""/>
        <dsp:cNvSpPr/>
      </dsp:nvSpPr>
      <dsp:spPr>
        <a:xfrm flipH="1">
          <a:off x="5859302" y="1789414"/>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9B835-5F64-45B4-AE88-84355A5601BE}">
      <dsp:nvSpPr>
        <dsp:cNvPr id="0" name=""/>
        <dsp:cNvSpPr/>
      </dsp:nvSpPr>
      <dsp:spPr>
        <a:xfrm flipH="1">
          <a:off x="7112967" y="1789414"/>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3A8FA-CBA2-45A7-AD9F-7A35D19BD343}">
      <dsp:nvSpPr>
        <dsp:cNvPr id="0" name=""/>
        <dsp:cNvSpPr/>
      </dsp:nvSpPr>
      <dsp:spPr>
        <a:xfrm flipH="1">
          <a:off x="8366632" y="1789414"/>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90D97D-0AAA-4B6F-A1A6-CF6D04C849A7}">
      <dsp:nvSpPr>
        <dsp:cNvPr id="0" name=""/>
        <dsp:cNvSpPr/>
      </dsp:nvSpPr>
      <dsp:spPr>
        <a:xfrm>
          <a:off x="844642" y="1961463"/>
          <a:ext cx="8884240" cy="807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Font typeface="Arial" panose="020B0604020202020204" pitchFamily="34" charset="0"/>
            <a:buNone/>
          </a:pPr>
          <a:r>
            <a:rPr lang="tr-TR" sz="2000" kern="1200"/>
            <a:t>Teşvik edici cümleler : Raporu istediğim gibi hazırlarsan sana 1000 USD vereceğim.</a:t>
          </a:r>
        </a:p>
      </dsp:txBody>
      <dsp:txXfrm>
        <a:off x="844642" y="1961463"/>
        <a:ext cx="8884240" cy="807658"/>
      </dsp:txXfrm>
    </dsp:sp>
    <dsp:sp modelId="{3E0FA836-BF12-470A-BA2F-4149DB460D80}">
      <dsp:nvSpPr>
        <dsp:cNvPr id="0" name=""/>
        <dsp:cNvSpPr/>
      </dsp:nvSpPr>
      <dsp:spPr>
        <a:xfrm flipH="1">
          <a:off x="844642" y="2769121"/>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A8DEC5-C319-47CA-BD4A-7122E0876ED4}">
      <dsp:nvSpPr>
        <dsp:cNvPr id="0" name=""/>
        <dsp:cNvSpPr/>
      </dsp:nvSpPr>
      <dsp:spPr>
        <a:xfrm flipH="1">
          <a:off x="2098307" y="2769121"/>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BF0814-7EC8-4E6D-88C0-5FDA2379794D}">
      <dsp:nvSpPr>
        <dsp:cNvPr id="0" name=""/>
        <dsp:cNvSpPr/>
      </dsp:nvSpPr>
      <dsp:spPr>
        <a:xfrm flipH="1">
          <a:off x="3351972" y="2769121"/>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D8BD0-3581-47C6-A348-D830BDDFDA37}">
      <dsp:nvSpPr>
        <dsp:cNvPr id="0" name=""/>
        <dsp:cNvSpPr/>
      </dsp:nvSpPr>
      <dsp:spPr>
        <a:xfrm flipH="1">
          <a:off x="4605637" y="2769121"/>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22DCB-9AD8-46AB-963A-19EA00789F8E}">
      <dsp:nvSpPr>
        <dsp:cNvPr id="0" name=""/>
        <dsp:cNvSpPr/>
      </dsp:nvSpPr>
      <dsp:spPr>
        <a:xfrm flipH="1">
          <a:off x="5859302" y="2769121"/>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BB154-B2BA-4A64-B072-A4404EBAC8D8}">
      <dsp:nvSpPr>
        <dsp:cNvPr id="0" name=""/>
        <dsp:cNvSpPr/>
      </dsp:nvSpPr>
      <dsp:spPr>
        <a:xfrm flipH="1">
          <a:off x="7112967" y="2769121"/>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9162F-68E3-4CEA-B6E4-25BFA52057D9}">
      <dsp:nvSpPr>
        <dsp:cNvPr id="0" name=""/>
        <dsp:cNvSpPr/>
      </dsp:nvSpPr>
      <dsp:spPr>
        <a:xfrm flipH="1">
          <a:off x="8366632" y="2769121"/>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B3E2F2-DD72-41AE-A777-AEBFBD4E39B5}">
      <dsp:nvSpPr>
        <dsp:cNvPr id="0" name=""/>
        <dsp:cNvSpPr/>
      </dsp:nvSpPr>
      <dsp:spPr>
        <a:xfrm>
          <a:off x="844642" y="2941170"/>
          <a:ext cx="8884240" cy="807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Font typeface="Arial" panose="020B0604020202020204" pitchFamily="34" charset="0"/>
            <a:buNone/>
          </a:pPr>
          <a:r>
            <a:rPr lang="tr-TR" sz="2000" kern="1200"/>
            <a:t>Tehdit Cümleleri</a:t>
          </a:r>
        </a:p>
      </dsp:txBody>
      <dsp:txXfrm>
        <a:off x="844642" y="2941170"/>
        <a:ext cx="8884240" cy="807658"/>
      </dsp:txXfrm>
    </dsp:sp>
    <dsp:sp modelId="{599C3BE9-0BBB-4C27-B7FA-27560BB0766A}">
      <dsp:nvSpPr>
        <dsp:cNvPr id="0" name=""/>
        <dsp:cNvSpPr/>
      </dsp:nvSpPr>
      <dsp:spPr>
        <a:xfrm flipH="1">
          <a:off x="844642" y="3748828"/>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74C700-C809-4054-B3C8-94B5DDFA4710}">
      <dsp:nvSpPr>
        <dsp:cNvPr id="0" name=""/>
        <dsp:cNvSpPr/>
      </dsp:nvSpPr>
      <dsp:spPr>
        <a:xfrm flipH="1">
          <a:off x="2098307" y="3748828"/>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7C5A1-6FCF-4340-9221-072D3EE04426}">
      <dsp:nvSpPr>
        <dsp:cNvPr id="0" name=""/>
        <dsp:cNvSpPr/>
      </dsp:nvSpPr>
      <dsp:spPr>
        <a:xfrm flipH="1">
          <a:off x="3351972" y="3748828"/>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651F3C-BC1F-499F-8BBC-8621CDB312C4}">
      <dsp:nvSpPr>
        <dsp:cNvPr id="0" name=""/>
        <dsp:cNvSpPr/>
      </dsp:nvSpPr>
      <dsp:spPr>
        <a:xfrm flipH="1">
          <a:off x="4605637" y="3748828"/>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6BF5C3-B874-4A60-8B99-B5F236902D7F}">
      <dsp:nvSpPr>
        <dsp:cNvPr id="0" name=""/>
        <dsp:cNvSpPr/>
      </dsp:nvSpPr>
      <dsp:spPr>
        <a:xfrm flipH="1">
          <a:off x="5859302" y="3748828"/>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ABDBD3-2345-4C0F-B12D-C7F25863D6FC}">
      <dsp:nvSpPr>
        <dsp:cNvPr id="0" name=""/>
        <dsp:cNvSpPr/>
      </dsp:nvSpPr>
      <dsp:spPr>
        <a:xfrm flipH="1">
          <a:off x="7112967" y="3748828"/>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75E686-7FEF-4921-AB46-B8F358242BE9}">
      <dsp:nvSpPr>
        <dsp:cNvPr id="0" name=""/>
        <dsp:cNvSpPr/>
      </dsp:nvSpPr>
      <dsp:spPr>
        <a:xfrm flipH="1">
          <a:off x="8366632" y="3748828"/>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CD6B7E-D15A-431B-B6A2-712487F9E616}">
      <dsp:nvSpPr>
        <dsp:cNvPr id="0" name=""/>
        <dsp:cNvSpPr/>
      </dsp:nvSpPr>
      <dsp:spPr>
        <a:xfrm>
          <a:off x="844642" y="3920876"/>
          <a:ext cx="8884240" cy="807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Font typeface="Arial" panose="020B0604020202020204" pitchFamily="34" charset="0"/>
            <a:buNone/>
          </a:pPr>
          <a:r>
            <a:rPr lang="tr-TR" sz="2000" kern="1200"/>
            <a:t>Policy ‘i etkileyen durumlar: şiddet içerikli kelimeleri kullanmama</a:t>
          </a:r>
        </a:p>
      </dsp:txBody>
      <dsp:txXfrm>
        <a:off x="844642" y="3920876"/>
        <a:ext cx="8884240" cy="807658"/>
      </dsp:txXfrm>
    </dsp:sp>
    <dsp:sp modelId="{55588DA2-A154-4524-B032-EB5CF538798A}">
      <dsp:nvSpPr>
        <dsp:cNvPr id="0" name=""/>
        <dsp:cNvSpPr/>
      </dsp:nvSpPr>
      <dsp:spPr>
        <a:xfrm flipH="1">
          <a:off x="844642" y="4728535"/>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EC4A4-671C-46D9-A839-1E29001CC6B6}">
      <dsp:nvSpPr>
        <dsp:cNvPr id="0" name=""/>
        <dsp:cNvSpPr/>
      </dsp:nvSpPr>
      <dsp:spPr>
        <a:xfrm flipH="1">
          <a:off x="2098307" y="4728535"/>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AB5ED-E096-4459-994A-68289D6EC4F2}">
      <dsp:nvSpPr>
        <dsp:cNvPr id="0" name=""/>
        <dsp:cNvSpPr/>
      </dsp:nvSpPr>
      <dsp:spPr>
        <a:xfrm flipH="1">
          <a:off x="3351972" y="4728535"/>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CA2C9-3F20-4772-AB71-436EE8923FDB}">
      <dsp:nvSpPr>
        <dsp:cNvPr id="0" name=""/>
        <dsp:cNvSpPr/>
      </dsp:nvSpPr>
      <dsp:spPr>
        <a:xfrm flipH="1">
          <a:off x="4605637" y="4728535"/>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67F0C5-9EAE-422B-B17F-A0707CC36DCC}">
      <dsp:nvSpPr>
        <dsp:cNvPr id="0" name=""/>
        <dsp:cNvSpPr/>
      </dsp:nvSpPr>
      <dsp:spPr>
        <a:xfrm flipH="1">
          <a:off x="5859302" y="4728535"/>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CCCB12-ECC7-4884-9C76-04206081D9F4}">
      <dsp:nvSpPr>
        <dsp:cNvPr id="0" name=""/>
        <dsp:cNvSpPr/>
      </dsp:nvSpPr>
      <dsp:spPr>
        <a:xfrm flipH="1">
          <a:off x="7112967" y="4728535"/>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04DB1-15F5-4D78-88A1-105589E59251}">
      <dsp:nvSpPr>
        <dsp:cNvPr id="0" name=""/>
        <dsp:cNvSpPr/>
      </dsp:nvSpPr>
      <dsp:spPr>
        <a:xfrm flipH="1">
          <a:off x="8366632" y="4728535"/>
          <a:ext cx="1131982" cy="82185"/>
        </a:xfrm>
        <a:prstGeom prst="parallelogram">
          <a:avLst>
            <a:gd name="adj" fmla="val 14084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02E7B-A1EE-42AB-9CDB-76988B57BE8F}" type="datetimeFigureOut">
              <a:rPr lang="tr-TR" smtClean="0"/>
              <a:t>21.07.2025</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2064B-BD2A-4F6C-9731-663C91C1C09D}" type="slidenum">
              <a:rPr lang="tr-TR" smtClean="0"/>
              <a:t>‹#›</a:t>
            </a:fld>
            <a:endParaRPr lang="tr-TR"/>
          </a:p>
        </p:txBody>
      </p:sp>
    </p:spTree>
    <p:extLst>
      <p:ext uri="{BB962C8B-B14F-4D97-AF65-F5344CB8AC3E}">
        <p14:creationId xmlns:p14="http://schemas.microsoft.com/office/powerpoint/2010/main" val="254945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a:t>Merhabalar, Bugün burada Prompt nasıl yazılır? Prompt yazma teknikleri nelerdir? Prompt yazarken neleri dikkate almalıyız ? Sorularına yanıt veriyor olacağız. Ve bunlarla ilgili örneklere bakıyor olacağız.</a:t>
            </a:r>
          </a:p>
          <a:p>
            <a:endParaRPr lang="tr-TR"/>
          </a:p>
        </p:txBody>
      </p:sp>
      <p:sp>
        <p:nvSpPr>
          <p:cNvPr id="4" name="Slide Number Placeholder 3"/>
          <p:cNvSpPr>
            <a:spLocks noGrp="1"/>
          </p:cNvSpPr>
          <p:nvPr>
            <p:ph type="sldNum" sz="quarter" idx="5"/>
          </p:nvPr>
        </p:nvSpPr>
        <p:spPr/>
        <p:txBody>
          <a:bodyPr/>
          <a:lstStyle/>
          <a:p>
            <a:fld id="{E062064B-BD2A-4F6C-9731-663C91C1C09D}" type="slidenum">
              <a:rPr lang="tr-TR" smtClean="0"/>
              <a:t>2</a:t>
            </a:fld>
            <a:endParaRPr lang="tr-TR"/>
          </a:p>
        </p:txBody>
      </p:sp>
    </p:spTree>
    <p:extLst>
      <p:ext uri="{BB962C8B-B14F-4D97-AF65-F5344CB8AC3E}">
        <p14:creationId xmlns:p14="http://schemas.microsoft.com/office/powerpoint/2010/main" val="334428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ACCA0-D016-2E5F-A33E-FD504CC3B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7FC63-EE82-CE0D-D545-C366B47157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AD6CD-DB08-566B-93CF-82BA73CCB746}"/>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8B9C7819-EA90-071F-05E3-39C64E3BB503}"/>
              </a:ext>
            </a:extLst>
          </p:cNvPr>
          <p:cNvSpPr>
            <a:spLocks noGrp="1"/>
          </p:cNvSpPr>
          <p:nvPr>
            <p:ph type="sldNum" sz="quarter" idx="5"/>
          </p:nvPr>
        </p:nvSpPr>
        <p:spPr/>
        <p:txBody>
          <a:bodyPr/>
          <a:lstStyle/>
          <a:p>
            <a:fld id="{E062064B-BD2A-4F6C-9731-663C91C1C09D}" type="slidenum">
              <a:rPr lang="tr-TR" smtClean="0"/>
              <a:t>11</a:t>
            </a:fld>
            <a:endParaRPr lang="tr-TR"/>
          </a:p>
        </p:txBody>
      </p:sp>
    </p:spTree>
    <p:extLst>
      <p:ext uri="{BB962C8B-B14F-4D97-AF65-F5344CB8AC3E}">
        <p14:creationId xmlns:p14="http://schemas.microsoft.com/office/powerpoint/2010/main" val="711693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9F496-85F0-2B9D-9002-103267DF9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31DA0-F4BB-8AD7-26CF-5B03D2A2E0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99CE2-1A42-9957-595B-0650366CE5DF}"/>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F1AC7E62-4714-C706-2415-E13B6B0A4A13}"/>
              </a:ext>
            </a:extLst>
          </p:cNvPr>
          <p:cNvSpPr>
            <a:spLocks noGrp="1"/>
          </p:cNvSpPr>
          <p:nvPr>
            <p:ph type="sldNum" sz="quarter" idx="5"/>
          </p:nvPr>
        </p:nvSpPr>
        <p:spPr/>
        <p:txBody>
          <a:bodyPr/>
          <a:lstStyle/>
          <a:p>
            <a:fld id="{E062064B-BD2A-4F6C-9731-663C91C1C09D}" type="slidenum">
              <a:rPr lang="tr-TR" smtClean="0"/>
              <a:t>12</a:t>
            </a:fld>
            <a:endParaRPr lang="tr-TR"/>
          </a:p>
        </p:txBody>
      </p:sp>
    </p:spTree>
    <p:extLst>
      <p:ext uri="{BB962C8B-B14F-4D97-AF65-F5344CB8AC3E}">
        <p14:creationId xmlns:p14="http://schemas.microsoft.com/office/powerpoint/2010/main" val="1009578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BCF33-3261-E0A6-755C-F95738A54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E7FA8A-1C8E-44CA-B981-3092A4E7B5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5E6AD-E836-5AE6-FC7C-00E88CE91271}"/>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0D412544-1B0F-BBE2-0E26-452C9B3915E7}"/>
              </a:ext>
            </a:extLst>
          </p:cNvPr>
          <p:cNvSpPr>
            <a:spLocks noGrp="1"/>
          </p:cNvSpPr>
          <p:nvPr>
            <p:ph type="sldNum" sz="quarter" idx="5"/>
          </p:nvPr>
        </p:nvSpPr>
        <p:spPr/>
        <p:txBody>
          <a:bodyPr/>
          <a:lstStyle/>
          <a:p>
            <a:fld id="{E062064B-BD2A-4F6C-9731-663C91C1C09D}" type="slidenum">
              <a:rPr lang="tr-TR" smtClean="0"/>
              <a:t>13</a:t>
            </a:fld>
            <a:endParaRPr lang="tr-TR"/>
          </a:p>
        </p:txBody>
      </p:sp>
    </p:spTree>
    <p:extLst>
      <p:ext uri="{BB962C8B-B14F-4D97-AF65-F5344CB8AC3E}">
        <p14:creationId xmlns:p14="http://schemas.microsoft.com/office/powerpoint/2010/main" val="1742327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7AE8-C6EA-EDAA-E449-20FA601540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0F9CBE-9841-6DC7-521F-E0765417F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A775C-10C6-5841-D867-77EB9786AC94}"/>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E837892A-DA41-9C30-8D56-0FB2FCB9B7EB}"/>
              </a:ext>
            </a:extLst>
          </p:cNvPr>
          <p:cNvSpPr>
            <a:spLocks noGrp="1"/>
          </p:cNvSpPr>
          <p:nvPr>
            <p:ph type="sldNum" sz="quarter" idx="5"/>
          </p:nvPr>
        </p:nvSpPr>
        <p:spPr/>
        <p:txBody>
          <a:bodyPr/>
          <a:lstStyle/>
          <a:p>
            <a:fld id="{E062064B-BD2A-4F6C-9731-663C91C1C09D}" type="slidenum">
              <a:rPr lang="tr-TR" smtClean="0"/>
              <a:t>14</a:t>
            </a:fld>
            <a:endParaRPr lang="tr-TR"/>
          </a:p>
        </p:txBody>
      </p:sp>
    </p:spTree>
    <p:extLst>
      <p:ext uri="{BB962C8B-B14F-4D97-AF65-F5344CB8AC3E}">
        <p14:creationId xmlns:p14="http://schemas.microsoft.com/office/powerpoint/2010/main" val="625717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14A8-C111-A0F6-CAF6-C6A4C6E26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CA0106-45E2-A867-9A68-D9BDEA91F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1144B-D2C8-05BD-1942-722F75A0D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5EFE34-5A3F-6EF9-057A-0E956E75FECB}"/>
              </a:ext>
            </a:extLst>
          </p:cNvPr>
          <p:cNvSpPr>
            <a:spLocks noGrp="1"/>
          </p:cNvSpPr>
          <p:nvPr>
            <p:ph type="sldNum" sz="quarter" idx="5"/>
          </p:nvPr>
        </p:nvSpPr>
        <p:spPr/>
        <p:txBody>
          <a:bodyPr/>
          <a:lstStyle/>
          <a:p>
            <a:fld id="{E062064B-BD2A-4F6C-9731-663C91C1C09D}" type="slidenum">
              <a:rPr lang="tr-TR" smtClean="0"/>
              <a:t>15</a:t>
            </a:fld>
            <a:endParaRPr lang="tr-TR"/>
          </a:p>
        </p:txBody>
      </p:sp>
    </p:spTree>
    <p:extLst>
      <p:ext uri="{BB962C8B-B14F-4D97-AF65-F5344CB8AC3E}">
        <p14:creationId xmlns:p14="http://schemas.microsoft.com/office/powerpoint/2010/main" val="2787382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7162F-52C5-E5AB-DE70-59554EDEB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69792-1BA1-F045-C890-3DD1AFB51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EA537-CD07-3E26-1C49-67042D99B508}"/>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06500C92-55F3-441A-8389-C64B6B335B02}"/>
              </a:ext>
            </a:extLst>
          </p:cNvPr>
          <p:cNvSpPr>
            <a:spLocks noGrp="1"/>
          </p:cNvSpPr>
          <p:nvPr>
            <p:ph type="sldNum" sz="quarter" idx="5"/>
          </p:nvPr>
        </p:nvSpPr>
        <p:spPr/>
        <p:txBody>
          <a:bodyPr/>
          <a:lstStyle/>
          <a:p>
            <a:fld id="{E062064B-BD2A-4F6C-9731-663C91C1C09D}" type="slidenum">
              <a:rPr lang="tr-TR" smtClean="0"/>
              <a:t>16</a:t>
            </a:fld>
            <a:endParaRPr lang="tr-TR"/>
          </a:p>
        </p:txBody>
      </p:sp>
    </p:spTree>
    <p:extLst>
      <p:ext uri="{BB962C8B-B14F-4D97-AF65-F5344CB8AC3E}">
        <p14:creationId xmlns:p14="http://schemas.microsoft.com/office/powerpoint/2010/main" val="348168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3059D-0707-18F4-E8E5-7615C4436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57402-4AAD-739C-F974-3D2EB60FF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C3216E-CBE5-EA32-A540-40D2E7FFA105}"/>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86DB09FA-EADB-16BD-5669-4D706A8C8145}"/>
              </a:ext>
            </a:extLst>
          </p:cNvPr>
          <p:cNvSpPr>
            <a:spLocks noGrp="1"/>
          </p:cNvSpPr>
          <p:nvPr>
            <p:ph type="sldNum" sz="quarter" idx="5"/>
          </p:nvPr>
        </p:nvSpPr>
        <p:spPr/>
        <p:txBody>
          <a:bodyPr/>
          <a:lstStyle/>
          <a:p>
            <a:fld id="{E062064B-BD2A-4F6C-9731-663C91C1C09D}" type="slidenum">
              <a:rPr lang="tr-TR" smtClean="0"/>
              <a:t>17</a:t>
            </a:fld>
            <a:endParaRPr lang="tr-TR"/>
          </a:p>
        </p:txBody>
      </p:sp>
    </p:spTree>
    <p:extLst>
      <p:ext uri="{BB962C8B-B14F-4D97-AF65-F5344CB8AC3E}">
        <p14:creationId xmlns:p14="http://schemas.microsoft.com/office/powerpoint/2010/main" val="3687404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424D8-8996-5AE7-533D-AD7D019341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679DA-8F5B-4388-D4FB-ED552BD9D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07A79D-E5D3-5F50-7AA1-828CF17FC8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CF48F7-22FB-0299-641B-A2A47FBC272F}"/>
              </a:ext>
            </a:extLst>
          </p:cNvPr>
          <p:cNvSpPr>
            <a:spLocks noGrp="1"/>
          </p:cNvSpPr>
          <p:nvPr>
            <p:ph type="sldNum" sz="quarter" idx="5"/>
          </p:nvPr>
        </p:nvSpPr>
        <p:spPr/>
        <p:txBody>
          <a:bodyPr/>
          <a:lstStyle/>
          <a:p>
            <a:fld id="{E062064B-BD2A-4F6C-9731-663C91C1C09D}" type="slidenum">
              <a:rPr lang="tr-TR" smtClean="0"/>
              <a:t>18</a:t>
            </a:fld>
            <a:endParaRPr lang="tr-TR"/>
          </a:p>
        </p:txBody>
      </p:sp>
    </p:spTree>
    <p:extLst>
      <p:ext uri="{BB962C8B-B14F-4D97-AF65-F5344CB8AC3E}">
        <p14:creationId xmlns:p14="http://schemas.microsoft.com/office/powerpoint/2010/main" val="410655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4C81B-9066-4032-6511-03A35AE4B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E5D6B-EB00-0633-0A9D-B512DFF75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211216-8E35-71B6-F9C0-FBB46EDFB3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2CB973-2005-C7CC-BCBC-CA86F2AAB468}"/>
              </a:ext>
            </a:extLst>
          </p:cNvPr>
          <p:cNvSpPr>
            <a:spLocks noGrp="1"/>
          </p:cNvSpPr>
          <p:nvPr>
            <p:ph type="sldNum" sz="quarter" idx="5"/>
          </p:nvPr>
        </p:nvSpPr>
        <p:spPr/>
        <p:txBody>
          <a:bodyPr/>
          <a:lstStyle/>
          <a:p>
            <a:fld id="{E062064B-BD2A-4F6C-9731-663C91C1C09D}" type="slidenum">
              <a:rPr lang="tr-TR" smtClean="0"/>
              <a:t>19</a:t>
            </a:fld>
            <a:endParaRPr lang="tr-TR"/>
          </a:p>
        </p:txBody>
      </p:sp>
    </p:spTree>
    <p:extLst>
      <p:ext uri="{BB962C8B-B14F-4D97-AF65-F5344CB8AC3E}">
        <p14:creationId xmlns:p14="http://schemas.microsoft.com/office/powerpoint/2010/main" val="1163665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EB6F2-FB15-A6FE-CE86-7E68C2840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EB83F-3D80-FD77-F30B-638103A2BD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0EAF0F-53D8-CA43-0689-84D542283A33}"/>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3FE0EFF9-E4CD-1F25-FCC1-76B553611394}"/>
              </a:ext>
            </a:extLst>
          </p:cNvPr>
          <p:cNvSpPr>
            <a:spLocks noGrp="1"/>
          </p:cNvSpPr>
          <p:nvPr>
            <p:ph type="sldNum" sz="quarter" idx="5"/>
          </p:nvPr>
        </p:nvSpPr>
        <p:spPr/>
        <p:txBody>
          <a:bodyPr/>
          <a:lstStyle/>
          <a:p>
            <a:fld id="{E062064B-BD2A-4F6C-9731-663C91C1C09D}" type="slidenum">
              <a:rPr lang="tr-TR" smtClean="0"/>
              <a:t>20</a:t>
            </a:fld>
            <a:endParaRPr lang="tr-TR"/>
          </a:p>
        </p:txBody>
      </p:sp>
    </p:spTree>
    <p:extLst>
      <p:ext uri="{BB962C8B-B14F-4D97-AF65-F5344CB8AC3E}">
        <p14:creationId xmlns:p14="http://schemas.microsoft.com/office/powerpoint/2010/main" val="2533742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062064B-BD2A-4F6C-9731-663C91C1C09D}" type="slidenum">
              <a:rPr lang="tr-TR" smtClean="0"/>
              <a:t>3</a:t>
            </a:fld>
            <a:endParaRPr lang="tr-TR"/>
          </a:p>
        </p:txBody>
      </p:sp>
    </p:spTree>
    <p:extLst>
      <p:ext uri="{BB962C8B-B14F-4D97-AF65-F5344CB8AC3E}">
        <p14:creationId xmlns:p14="http://schemas.microsoft.com/office/powerpoint/2010/main" val="3966188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5DE59-BE33-C309-A3F5-3CBF0AB8B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1DD96-5AB8-3AAF-E433-74D0E539E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D643A2-1959-1813-097D-44A309630C3B}"/>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6D1ED791-0A10-32DB-9DF0-58CDA983F608}"/>
              </a:ext>
            </a:extLst>
          </p:cNvPr>
          <p:cNvSpPr>
            <a:spLocks noGrp="1"/>
          </p:cNvSpPr>
          <p:nvPr>
            <p:ph type="sldNum" sz="quarter" idx="5"/>
          </p:nvPr>
        </p:nvSpPr>
        <p:spPr/>
        <p:txBody>
          <a:bodyPr/>
          <a:lstStyle/>
          <a:p>
            <a:fld id="{E062064B-BD2A-4F6C-9731-663C91C1C09D}" type="slidenum">
              <a:rPr lang="tr-TR" smtClean="0"/>
              <a:t>21</a:t>
            </a:fld>
            <a:endParaRPr lang="tr-TR"/>
          </a:p>
        </p:txBody>
      </p:sp>
    </p:spTree>
    <p:extLst>
      <p:ext uri="{BB962C8B-B14F-4D97-AF65-F5344CB8AC3E}">
        <p14:creationId xmlns:p14="http://schemas.microsoft.com/office/powerpoint/2010/main" val="1132451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9C2A3-DD90-BF83-94D1-4C3034B45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791F42-B780-6CE3-E3BD-5447C549F4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8D79B-4740-4518-CEE1-D0A0B4CCC38F}"/>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550639F9-489D-7AC2-1C00-EF316EAEF30E}"/>
              </a:ext>
            </a:extLst>
          </p:cNvPr>
          <p:cNvSpPr>
            <a:spLocks noGrp="1"/>
          </p:cNvSpPr>
          <p:nvPr>
            <p:ph type="sldNum" sz="quarter" idx="5"/>
          </p:nvPr>
        </p:nvSpPr>
        <p:spPr/>
        <p:txBody>
          <a:bodyPr/>
          <a:lstStyle/>
          <a:p>
            <a:fld id="{E062064B-BD2A-4F6C-9731-663C91C1C09D}" type="slidenum">
              <a:rPr lang="tr-TR" smtClean="0"/>
              <a:t>22</a:t>
            </a:fld>
            <a:endParaRPr lang="tr-TR"/>
          </a:p>
        </p:txBody>
      </p:sp>
    </p:spTree>
    <p:extLst>
      <p:ext uri="{BB962C8B-B14F-4D97-AF65-F5344CB8AC3E}">
        <p14:creationId xmlns:p14="http://schemas.microsoft.com/office/powerpoint/2010/main" val="1544783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F90CB-61CF-909E-B0C2-86C8FC9E21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65235-E9DE-58E2-C1F5-9F3B435851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8B8F4-C66A-2A76-BAC8-89759FD9E6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3BC73C-F844-6604-16A6-CBD3FE3599BF}"/>
              </a:ext>
            </a:extLst>
          </p:cNvPr>
          <p:cNvSpPr>
            <a:spLocks noGrp="1"/>
          </p:cNvSpPr>
          <p:nvPr>
            <p:ph type="sldNum" sz="quarter" idx="5"/>
          </p:nvPr>
        </p:nvSpPr>
        <p:spPr/>
        <p:txBody>
          <a:bodyPr/>
          <a:lstStyle/>
          <a:p>
            <a:fld id="{E062064B-BD2A-4F6C-9731-663C91C1C09D}" type="slidenum">
              <a:rPr lang="tr-TR" smtClean="0"/>
              <a:t>23</a:t>
            </a:fld>
            <a:endParaRPr lang="tr-TR"/>
          </a:p>
        </p:txBody>
      </p:sp>
    </p:spTree>
    <p:extLst>
      <p:ext uri="{BB962C8B-B14F-4D97-AF65-F5344CB8AC3E}">
        <p14:creationId xmlns:p14="http://schemas.microsoft.com/office/powerpoint/2010/main" val="524063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B7744-A1F3-E25D-D018-B09CE40B2D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A3E4-636E-1FE2-DDB5-8761495F72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5FA46F-9AE7-0FE4-4AC2-93268FED19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D3883F-B6F7-AE4E-3104-85662C3D1311}"/>
              </a:ext>
            </a:extLst>
          </p:cNvPr>
          <p:cNvSpPr>
            <a:spLocks noGrp="1"/>
          </p:cNvSpPr>
          <p:nvPr>
            <p:ph type="sldNum" sz="quarter" idx="5"/>
          </p:nvPr>
        </p:nvSpPr>
        <p:spPr/>
        <p:txBody>
          <a:bodyPr/>
          <a:lstStyle/>
          <a:p>
            <a:fld id="{E062064B-BD2A-4F6C-9731-663C91C1C09D}" type="slidenum">
              <a:rPr lang="tr-TR" smtClean="0"/>
              <a:t>24</a:t>
            </a:fld>
            <a:endParaRPr lang="tr-TR"/>
          </a:p>
        </p:txBody>
      </p:sp>
    </p:spTree>
    <p:extLst>
      <p:ext uri="{BB962C8B-B14F-4D97-AF65-F5344CB8AC3E}">
        <p14:creationId xmlns:p14="http://schemas.microsoft.com/office/powerpoint/2010/main" val="2931424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6212-0C2D-3721-1819-DBF937FE9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C1A4D-C820-0266-F615-2923DB76E8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29095-4D5E-584F-9202-5BB107F151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F95BCE-B0F2-2CC7-4A74-28B496F2374F}"/>
              </a:ext>
            </a:extLst>
          </p:cNvPr>
          <p:cNvSpPr>
            <a:spLocks noGrp="1"/>
          </p:cNvSpPr>
          <p:nvPr>
            <p:ph type="sldNum" sz="quarter" idx="5"/>
          </p:nvPr>
        </p:nvSpPr>
        <p:spPr/>
        <p:txBody>
          <a:bodyPr/>
          <a:lstStyle/>
          <a:p>
            <a:fld id="{E062064B-BD2A-4F6C-9731-663C91C1C09D}" type="slidenum">
              <a:rPr lang="tr-TR" smtClean="0"/>
              <a:t>25</a:t>
            </a:fld>
            <a:endParaRPr lang="tr-TR"/>
          </a:p>
        </p:txBody>
      </p:sp>
    </p:spTree>
    <p:extLst>
      <p:ext uri="{BB962C8B-B14F-4D97-AF65-F5344CB8AC3E}">
        <p14:creationId xmlns:p14="http://schemas.microsoft.com/office/powerpoint/2010/main" val="3756333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26EE2-5A01-93C9-D52E-01E6449A9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5F25A-09B5-198F-BA5C-1C909B6112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93494B-A416-E90B-CCB7-AAF8F4CB1D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E536-99E2-3FBA-433F-49F49B0BB3CA}"/>
              </a:ext>
            </a:extLst>
          </p:cNvPr>
          <p:cNvSpPr>
            <a:spLocks noGrp="1"/>
          </p:cNvSpPr>
          <p:nvPr>
            <p:ph type="sldNum" sz="quarter" idx="5"/>
          </p:nvPr>
        </p:nvSpPr>
        <p:spPr/>
        <p:txBody>
          <a:bodyPr/>
          <a:lstStyle/>
          <a:p>
            <a:fld id="{E062064B-BD2A-4F6C-9731-663C91C1C09D}" type="slidenum">
              <a:rPr lang="tr-TR" smtClean="0"/>
              <a:t>26</a:t>
            </a:fld>
            <a:endParaRPr lang="tr-TR"/>
          </a:p>
        </p:txBody>
      </p:sp>
    </p:spTree>
    <p:extLst>
      <p:ext uri="{BB962C8B-B14F-4D97-AF65-F5344CB8AC3E}">
        <p14:creationId xmlns:p14="http://schemas.microsoft.com/office/powerpoint/2010/main" val="1623530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B43F9-C52E-68EA-ED75-C2D228842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75359-E06E-9661-65EA-A486887113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E91775-0C98-9044-AFA2-0D2DA436E4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741D9A-A024-1D56-2AB2-98E9EF925136}"/>
              </a:ext>
            </a:extLst>
          </p:cNvPr>
          <p:cNvSpPr>
            <a:spLocks noGrp="1"/>
          </p:cNvSpPr>
          <p:nvPr>
            <p:ph type="sldNum" sz="quarter" idx="5"/>
          </p:nvPr>
        </p:nvSpPr>
        <p:spPr/>
        <p:txBody>
          <a:bodyPr/>
          <a:lstStyle/>
          <a:p>
            <a:fld id="{E062064B-BD2A-4F6C-9731-663C91C1C09D}" type="slidenum">
              <a:rPr lang="tr-TR" smtClean="0"/>
              <a:t>27</a:t>
            </a:fld>
            <a:endParaRPr lang="tr-TR"/>
          </a:p>
        </p:txBody>
      </p:sp>
    </p:spTree>
    <p:extLst>
      <p:ext uri="{BB962C8B-B14F-4D97-AF65-F5344CB8AC3E}">
        <p14:creationId xmlns:p14="http://schemas.microsoft.com/office/powerpoint/2010/main" val="3066650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96230-959F-1193-C1A4-1A0410250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38A97-9844-4798-79FD-96252BED28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9AB83-3F1E-93BF-2A0D-E0A7B76C5F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868B0B-AEC3-1322-E007-82B7C5E31EB6}"/>
              </a:ext>
            </a:extLst>
          </p:cNvPr>
          <p:cNvSpPr>
            <a:spLocks noGrp="1"/>
          </p:cNvSpPr>
          <p:nvPr>
            <p:ph type="sldNum" sz="quarter" idx="5"/>
          </p:nvPr>
        </p:nvSpPr>
        <p:spPr/>
        <p:txBody>
          <a:bodyPr/>
          <a:lstStyle/>
          <a:p>
            <a:fld id="{E062064B-BD2A-4F6C-9731-663C91C1C09D}" type="slidenum">
              <a:rPr lang="tr-TR" smtClean="0"/>
              <a:t>28</a:t>
            </a:fld>
            <a:endParaRPr lang="tr-TR"/>
          </a:p>
        </p:txBody>
      </p:sp>
    </p:spTree>
    <p:extLst>
      <p:ext uri="{BB962C8B-B14F-4D97-AF65-F5344CB8AC3E}">
        <p14:creationId xmlns:p14="http://schemas.microsoft.com/office/powerpoint/2010/main" val="1961937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58805-12A8-D184-4997-0E07CE073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34FEE-7BDC-02C0-507C-0D75F3E46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F3BDE6-1849-98A0-EF8C-3F5AE142BE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B055C5-CE0F-6662-C192-0834E7AA957D}"/>
              </a:ext>
            </a:extLst>
          </p:cNvPr>
          <p:cNvSpPr>
            <a:spLocks noGrp="1"/>
          </p:cNvSpPr>
          <p:nvPr>
            <p:ph type="sldNum" sz="quarter" idx="5"/>
          </p:nvPr>
        </p:nvSpPr>
        <p:spPr/>
        <p:txBody>
          <a:bodyPr/>
          <a:lstStyle/>
          <a:p>
            <a:fld id="{E062064B-BD2A-4F6C-9731-663C91C1C09D}" type="slidenum">
              <a:rPr lang="tr-TR" smtClean="0"/>
              <a:t>29</a:t>
            </a:fld>
            <a:endParaRPr lang="tr-TR"/>
          </a:p>
        </p:txBody>
      </p:sp>
    </p:spTree>
    <p:extLst>
      <p:ext uri="{BB962C8B-B14F-4D97-AF65-F5344CB8AC3E}">
        <p14:creationId xmlns:p14="http://schemas.microsoft.com/office/powerpoint/2010/main" val="2465447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3C592-EB1F-25F6-CCD2-0F77AEA8A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53BD6-DF15-FF19-FDA5-8EFC5FE08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9D887-F83F-5406-D611-EDAF57F91E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C61401-D2E6-B05B-D19E-8D1E26544261}"/>
              </a:ext>
            </a:extLst>
          </p:cNvPr>
          <p:cNvSpPr>
            <a:spLocks noGrp="1"/>
          </p:cNvSpPr>
          <p:nvPr>
            <p:ph type="sldNum" sz="quarter" idx="5"/>
          </p:nvPr>
        </p:nvSpPr>
        <p:spPr/>
        <p:txBody>
          <a:bodyPr/>
          <a:lstStyle/>
          <a:p>
            <a:fld id="{E062064B-BD2A-4F6C-9731-663C91C1C09D}" type="slidenum">
              <a:rPr lang="tr-TR" smtClean="0"/>
              <a:t>30</a:t>
            </a:fld>
            <a:endParaRPr lang="tr-TR"/>
          </a:p>
        </p:txBody>
      </p:sp>
    </p:spTree>
    <p:extLst>
      <p:ext uri="{BB962C8B-B14F-4D97-AF65-F5344CB8AC3E}">
        <p14:creationId xmlns:p14="http://schemas.microsoft.com/office/powerpoint/2010/main" val="194121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34EBE-B0A2-9C62-3FE8-D63981864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62F3E-B412-3DDC-9A7B-1F425255F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F108C2-56D8-6433-3E80-5AB259875F7F}"/>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7F1EAB4D-593A-FA58-117A-F33EE29E2390}"/>
              </a:ext>
            </a:extLst>
          </p:cNvPr>
          <p:cNvSpPr>
            <a:spLocks noGrp="1"/>
          </p:cNvSpPr>
          <p:nvPr>
            <p:ph type="sldNum" sz="quarter" idx="5"/>
          </p:nvPr>
        </p:nvSpPr>
        <p:spPr/>
        <p:txBody>
          <a:bodyPr/>
          <a:lstStyle/>
          <a:p>
            <a:fld id="{E062064B-BD2A-4F6C-9731-663C91C1C09D}" type="slidenum">
              <a:rPr lang="tr-TR" smtClean="0"/>
              <a:t>4</a:t>
            </a:fld>
            <a:endParaRPr lang="tr-TR"/>
          </a:p>
        </p:txBody>
      </p:sp>
    </p:spTree>
    <p:extLst>
      <p:ext uri="{BB962C8B-B14F-4D97-AF65-F5344CB8AC3E}">
        <p14:creationId xmlns:p14="http://schemas.microsoft.com/office/powerpoint/2010/main" val="1422150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5493D-5B99-80E4-8B8C-2F66A77FD8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5EFD1-FAF1-A2C0-1F49-8A2276070A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DD6C2-20F0-2A67-919D-94E39E1F0E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1A4019-0C78-4A3D-3F40-A21D61802836}"/>
              </a:ext>
            </a:extLst>
          </p:cNvPr>
          <p:cNvSpPr>
            <a:spLocks noGrp="1"/>
          </p:cNvSpPr>
          <p:nvPr>
            <p:ph type="sldNum" sz="quarter" idx="5"/>
          </p:nvPr>
        </p:nvSpPr>
        <p:spPr/>
        <p:txBody>
          <a:bodyPr/>
          <a:lstStyle/>
          <a:p>
            <a:fld id="{E062064B-BD2A-4F6C-9731-663C91C1C09D}" type="slidenum">
              <a:rPr lang="tr-TR" smtClean="0"/>
              <a:t>31</a:t>
            </a:fld>
            <a:endParaRPr lang="tr-TR"/>
          </a:p>
        </p:txBody>
      </p:sp>
    </p:spTree>
    <p:extLst>
      <p:ext uri="{BB962C8B-B14F-4D97-AF65-F5344CB8AC3E}">
        <p14:creationId xmlns:p14="http://schemas.microsoft.com/office/powerpoint/2010/main" val="890432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6AF96-7699-ABEA-01C0-CB91253F7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3E7C5-5389-E67C-2F9E-00289851B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BEC44-0F69-401F-0F18-1E1C16A2F6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09385E-D999-38DA-DCA4-CFB6205E6A08}"/>
              </a:ext>
            </a:extLst>
          </p:cNvPr>
          <p:cNvSpPr>
            <a:spLocks noGrp="1"/>
          </p:cNvSpPr>
          <p:nvPr>
            <p:ph type="sldNum" sz="quarter" idx="5"/>
          </p:nvPr>
        </p:nvSpPr>
        <p:spPr/>
        <p:txBody>
          <a:bodyPr/>
          <a:lstStyle/>
          <a:p>
            <a:fld id="{E062064B-BD2A-4F6C-9731-663C91C1C09D}" type="slidenum">
              <a:rPr lang="tr-TR" smtClean="0"/>
              <a:t>32</a:t>
            </a:fld>
            <a:endParaRPr lang="tr-TR"/>
          </a:p>
        </p:txBody>
      </p:sp>
    </p:spTree>
    <p:extLst>
      <p:ext uri="{BB962C8B-B14F-4D97-AF65-F5344CB8AC3E}">
        <p14:creationId xmlns:p14="http://schemas.microsoft.com/office/powerpoint/2010/main" val="3368395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C689E-406D-2015-E033-32C2BD705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1E081-92B4-B08B-9747-E472F2597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82DB0-742F-6564-EC8A-DBCA77B9E2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8AAB89-0FCD-ED89-C1A6-58B06C512199}"/>
              </a:ext>
            </a:extLst>
          </p:cNvPr>
          <p:cNvSpPr>
            <a:spLocks noGrp="1"/>
          </p:cNvSpPr>
          <p:nvPr>
            <p:ph type="sldNum" sz="quarter" idx="5"/>
          </p:nvPr>
        </p:nvSpPr>
        <p:spPr/>
        <p:txBody>
          <a:bodyPr/>
          <a:lstStyle/>
          <a:p>
            <a:fld id="{E062064B-BD2A-4F6C-9731-663C91C1C09D}" type="slidenum">
              <a:rPr lang="tr-TR" smtClean="0"/>
              <a:t>33</a:t>
            </a:fld>
            <a:endParaRPr lang="tr-TR"/>
          </a:p>
        </p:txBody>
      </p:sp>
    </p:spTree>
    <p:extLst>
      <p:ext uri="{BB962C8B-B14F-4D97-AF65-F5344CB8AC3E}">
        <p14:creationId xmlns:p14="http://schemas.microsoft.com/office/powerpoint/2010/main" val="3496912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9F53C-C968-9ADA-86AD-F07F69EE9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903AC8-7F16-9165-409F-E1549E4797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6FDC4-F516-27DF-FC77-D06A146595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849151-8970-FA56-A144-E50F5A93E598}"/>
              </a:ext>
            </a:extLst>
          </p:cNvPr>
          <p:cNvSpPr>
            <a:spLocks noGrp="1"/>
          </p:cNvSpPr>
          <p:nvPr>
            <p:ph type="sldNum" sz="quarter" idx="5"/>
          </p:nvPr>
        </p:nvSpPr>
        <p:spPr/>
        <p:txBody>
          <a:bodyPr/>
          <a:lstStyle/>
          <a:p>
            <a:fld id="{E062064B-BD2A-4F6C-9731-663C91C1C09D}" type="slidenum">
              <a:rPr lang="tr-TR" smtClean="0"/>
              <a:t>34</a:t>
            </a:fld>
            <a:endParaRPr lang="tr-TR"/>
          </a:p>
        </p:txBody>
      </p:sp>
    </p:spTree>
    <p:extLst>
      <p:ext uri="{BB962C8B-B14F-4D97-AF65-F5344CB8AC3E}">
        <p14:creationId xmlns:p14="http://schemas.microsoft.com/office/powerpoint/2010/main" val="4186115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622B6-252D-86EC-00C4-ECEE4FB94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F0DEF-04F8-AD7F-1BDE-E85CCC3D1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F387B-C1B0-9766-629B-097864AD77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BDE502-0B9C-121B-57FF-A93C0A82BD25}"/>
              </a:ext>
            </a:extLst>
          </p:cNvPr>
          <p:cNvSpPr>
            <a:spLocks noGrp="1"/>
          </p:cNvSpPr>
          <p:nvPr>
            <p:ph type="sldNum" sz="quarter" idx="5"/>
          </p:nvPr>
        </p:nvSpPr>
        <p:spPr/>
        <p:txBody>
          <a:bodyPr/>
          <a:lstStyle/>
          <a:p>
            <a:fld id="{E062064B-BD2A-4F6C-9731-663C91C1C09D}" type="slidenum">
              <a:rPr lang="tr-TR" smtClean="0"/>
              <a:t>35</a:t>
            </a:fld>
            <a:endParaRPr lang="tr-TR"/>
          </a:p>
        </p:txBody>
      </p:sp>
    </p:spTree>
    <p:extLst>
      <p:ext uri="{BB962C8B-B14F-4D97-AF65-F5344CB8AC3E}">
        <p14:creationId xmlns:p14="http://schemas.microsoft.com/office/powerpoint/2010/main" val="1365192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799C-8600-DF34-AF60-93B4EB979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4EBEB-3411-12D0-00BB-ED77965DF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D583F-8CE6-9649-9317-76594BE144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9984E5-D2E8-FEC2-1EC5-79D7BC0FB258}"/>
              </a:ext>
            </a:extLst>
          </p:cNvPr>
          <p:cNvSpPr>
            <a:spLocks noGrp="1"/>
          </p:cNvSpPr>
          <p:nvPr>
            <p:ph type="sldNum" sz="quarter" idx="5"/>
          </p:nvPr>
        </p:nvSpPr>
        <p:spPr/>
        <p:txBody>
          <a:bodyPr/>
          <a:lstStyle/>
          <a:p>
            <a:fld id="{E062064B-BD2A-4F6C-9731-663C91C1C09D}" type="slidenum">
              <a:rPr lang="tr-TR" smtClean="0"/>
              <a:t>36</a:t>
            </a:fld>
            <a:endParaRPr lang="tr-TR"/>
          </a:p>
        </p:txBody>
      </p:sp>
    </p:spTree>
    <p:extLst>
      <p:ext uri="{BB962C8B-B14F-4D97-AF65-F5344CB8AC3E}">
        <p14:creationId xmlns:p14="http://schemas.microsoft.com/office/powerpoint/2010/main" val="1016136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02D11-1CF7-2A67-A478-E9219AF7E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AABAD-0802-7E40-C3AC-CEC22FB23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DDC81-3A17-5BE9-046E-DE5BF37AA8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CBCA58-68C3-B7B4-422C-E1BC66EA79BB}"/>
              </a:ext>
            </a:extLst>
          </p:cNvPr>
          <p:cNvSpPr>
            <a:spLocks noGrp="1"/>
          </p:cNvSpPr>
          <p:nvPr>
            <p:ph type="sldNum" sz="quarter" idx="5"/>
          </p:nvPr>
        </p:nvSpPr>
        <p:spPr/>
        <p:txBody>
          <a:bodyPr/>
          <a:lstStyle/>
          <a:p>
            <a:fld id="{E062064B-BD2A-4F6C-9731-663C91C1C09D}" type="slidenum">
              <a:rPr lang="tr-TR" smtClean="0"/>
              <a:t>37</a:t>
            </a:fld>
            <a:endParaRPr lang="tr-TR"/>
          </a:p>
        </p:txBody>
      </p:sp>
    </p:spTree>
    <p:extLst>
      <p:ext uri="{BB962C8B-B14F-4D97-AF65-F5344CB8AC3E}">
        <p14:creationId xmlns:p14="http://schemas.microsoft.com/office/powerpoint/2010/main" val="2981963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C60F1-5EE3-3560-DD53-1CA3C9394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F5641-F8D6-7F76-5DD2-62E92959A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F09365-BAD6-EB06-BB5D-FB16452C6C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9259BD-39DC-6F83-4003-96B54CDAE2F9}"/>
              </a:ext>
            </a:extLst>
          </p:cNvPr>
          <p:cNvSpPr>
            <a:spLocks noGrp="1"/>
          </p:cNvSpPr>
          <p:nvPr>
            <p:ph type="sldNum" sz="quarter" idx="5"/>
          </p:nvPr>
        </p:nvSpPr>
        <p:spPr/>
        <p:txBody>
          <a:bodyPr/>
          <a:lstStyle/>
          <a:p>
            <a:fld id="{E062064B-BD2A-4F6C-9731-663C91C1C09D}" type="slidenum">
              <a:rPr lang="tr-TR" smtClean="0"/>
              <a:t>38</a:t>
            </a:fld>
            <a:endParaRPr lang="tr-TR"/>
          </a:p>
        </p:txBody>
      </p:sp>
    </p:spTree>
    <p:extLst>
      <p:ext uri="{BB962C8B-B14F-4D97-AF65-F5344CB8AC3E}">
        <p14:creationId xmlns:p14="http://schemas.microsoft.com/office/powerpoint/2010/main" val="2155227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1B0BE-B91F-848B-30F3-EF19FA335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7C9711-4DE0-C263-5077-DCCCB8ADEB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2053F-DE25-977D-C157-A8708E06A7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BF43C8-3CD1-415F-EC93-75F425DA7121}"/>
              </a:ext>
            </a:extLst>
          </p:cNvPr>
          <p:cNvSpPr>
            <a:spLocks noGrp="1"/>
          </p:cNvSpPr>
          <p:nvPr>
            <p:ph type="sldNum" sz="quarter" idx="5"/>
          </p:nvPr>
        </p:nvSpPr>
        <p:spPr/>
        <p:txBody>
          <a:bodyPr/>
          <a:lstStyle/>
          <a:p>
            <a:fld id="{E062064B-BD2A-4F6C-9731-663C91C1C09D}" type="slidenum">
              <a:rPr lang="tr-TR" smtClean="0"/>
              <a:t>39</a:t>
            </a:fld>
            <a:endParaRPr lang="tr-TR"/>
          </a:p>
        </p:txBody>
      </p:sp>
    </p:spTree>
    <p:extLst>
      <p:ext uri="{BB962C8B-B14F-4D97-AF65-F5344CB8AC3E}">
        <p14:creationId xmlns:p14="http://schemas.microsoft.com/office/powerpoint/2010/main" val="2116844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26EE2-5A01-93C9-D52E-01E6449A9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5F25A-09B5-198F-BA5C-1C909B6112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93494B-A416-E90B-CCB7-AAF8F4CB1D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EE536-99E2-3FBA-433F-49F49B0BB3CA}"/>
              </a:ext>
            </a:extLst>
          </p:cNvPr>
          <p:cNvSpPr>
            <a:spLocks noGrp="1"/>
          </p:cNvSpPr>
          <p:nvPr>
            <p:ph type="sldNum" sz="quarter" idx="5"/>
          </p:nvPr>
        </p:nvSpPr>
        <p:spPr/>
        <p:txBody>
          <a:bodyPr/>
          <a:lstStyle/>
          <a:p>
            <a:fld id="{E062064B-BD2A-4F6C-9731-663C91C1C09D}" type="slidenum">
              <a:rPr lang="tr-TR" smtClean="0"/>
              <a:t>40</a:t>
            </a:fld>
            <a:endParaRPr lang="tr-TR"/>
          </a:p>
        </p:txBody>
      </p:sp>
    </p:spTree>
    <p:extLst>
      <p:ext uri="{BB962C8B-B14F-4D97-AF65-F5344CB8AC3E}">
        <p14:creationId xmlns:p14="http://schemas.microsoft.com/office/powerpoint/2010/main" val="1072193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80BFA-6961-C640-B18F-195082EB0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C604C-922B-6B1F-DB03-8D1276F1A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3FD44-6725-DE58-23A4-185D63246567}"/>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4964A4B1-A892-7C8C-860D-0176FCBA25F9}"/>
              </a:ext>
            </a:extLst>
          </p:cNvPr>
          <p:cNvSpPr>
            <a:spLocks noGrp="1"/>
          </p:cNvSpPr>
          <p:nvPr>
            <p:ph type="sldNum" sz="quarter" idx="5"/>
          </p:nvPr>
        </p:nvSpPr>
        <p:spPr/>
        <p:txBody>
          <a:bodyPr/>
          <a:lstStyle/>
          <a:p>
            <a:fld id="{E062064B-BD2A-4F6C-9731-663C91C1C09D}" type="slidenum">
              <a:rPr lang="tr-TR" smtClean="0"/>
              <a:t>5</a:t>
            </a:fld>
            <a:endParaRPr lang="tr-TR"/>
          </a:p>
        </p:txBody>
      </p:sp>
    </p:spTree>
    <p:extLst>
      <p:ext uri="{BB962C8B-B14F-4D97-AF65-F5344CB8AC3E}">
        <p14:creationId xmlns:p14="http://schemas.microsoft.com/office/powerpoint/2010/main" val="3890460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 name="Google Shape;229;p2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r>
              <a:rPr lang="tr-TR" dirty="0"/>
              <a:t>THANK YOU</a:t>
            </a:r>
          </a:p>
          <a:p>
            <a:r>
              <a:rPr lang="tr-TR" dirty="0" err="1"/>
              <a:t>Check</a:t>
            </a:r>
            <a:r>
              <a:rPr lang="tr-TR" dirty="0"/>
              <a:t> </a:t>
            </a:r>
            <a:r>
              <a:rPr lang="tr-TR" dirty="0" err="1"/>
              <a:t>list</a:t>
            </a:r>
            <a:r>
              <a:rPr lang="tr-TR" dirty="0"/>
              <a:t> (katılımcılara)</a:t>
            </a:r>
          </a:p>
          <a:p>
            <a:r>
              <a:rPr lang="tr-TR" dirty="0" err="1"/>
              <a:t>Hr</a:t>
            </a:r>
            <a:r>
              <a:rPr lang="tr-TR" dirty="0"/>
              <a:t>, klasik </a:t>
            </a:r>
            <a:r>
              <a:rPr lang="tr-TR" dirty="0" err="1"/>
              <a:t>content</a:t>
            </a:r>
            <a:r>
              <a:rPr lang="tr-TR" dirty="0"/>
              <a:t>(reklam metni, mail) [suno.ai, </a:t>
            </a:r>
            <a:r>
              <a:rPr lang="tr-TR" dirty="0" err="1"/>
              <a:t>midjourney</a:t>
            </a:r>
            <a:r>
              <a:rPr lang="tr-TR" dirty="0"/>
              <a:t>] </a:t>
            </a:r>
            <a:r>
              <a:rPr lang="tr-TR" dirty="0" err="1"/>
              <a:t>vb.,aksiyon</a:t>
            </a:r>
            <a:r>
              <a:rPr lang="tr-TR" dirty="0"/>
              <a:t> ve tavsiye, Müşteri şikayeti ya da geri bildirimi konularına yönelik örnekler </a:t>
            </a:r>
          </a:p>
          <a:p>
            <a:pPr marL="0" marR="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
        <p:nvSpPr>
          <p:cNvPr id="230" name="Google Shape;230;p2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Calibri"/>
                <a:ea typeface="Calibri"/>
                <a:cs typeface="Calibri"/>
                <a:sym typeface="Calibri"/>
              </a:rPr>
              <a:t>41</a:t>
            </a:fld>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256E3-8CA8-33E4-1236-2D0092171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D94DC-E494-109B-1D12-54885D6DA1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0C466-FF35-730D-C05B-5255E742CC70}"/>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EB84306B-F706-FCD5-0A98-954C1919DF1D}"/>
              </a:ext>
            </a:extLst>
          </p:cNvPr>
          <p:cNvSpPr>
            <a:spLocks noGrp="1"/>
          </p:cNvSpPr>
          <p:nvPr>
            <p:ph type="sldNum" sz="quarter" idx="5"/>
          </p:nvPr>
        </p:nvSpPr>
        <p:spPr/>
        <p:txBody>
          <a:bodyPr/>
          <a:lstStyle/>
          <a:p>
            <a:fld id="{E062064B-BD2A-4F6C-9731-663C91C1C09D}" type="slidenum">
              <a:rPr lang="tr-TR" smtClean="0"/>
              <a:t>6</a:t>
            </a:fld>
            <a:endParaRPr lang="tr-TR"/>
          </a:p>
        </p:txBody>
      </p:sp>
    </p:spTree>
    <p:extLst>
      <p:ext uri="{BB962C8B-B14F-4D97-AF65-F5344CB8AC3E}">
        <p14:creationId xmlns:p14="http://schemas.microsoft.com/office/powerpoint/2010/main" val="76288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472C7-0FAF-C6B5-1F68-CC08A2F23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0C7F83-9F8D-B0FB-F8E9-E28636F686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6912F-074D-7AA8-0950-6CA6A006CE09}"/>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81E2B00A-F8D6-EE1B-E1BD-36D508C82D7A}"/>
              </a:ext>
            </a:extLst>
          </p:cNvPr>
          <p:cNvSpPr>
            <a:spLocks noGrp="1"/>
          </p:cNvSpPr>
          <p:nvPr>
            <p:ph type="sldNum" sz="quarter" idx="5"/>
          </p:nvPr>
        </p:nvSpPr>
        <p:spPr/>
        <p:txBody>
          <a:bodyPr/>
          <a:lstStyle/>
          <a:p>
            <a:fld id="{E062064B-BD2A-4F6C-9731-663C91C1C09D}" type="slidenum">
              <a:rPr lang="tr-TR" smtClean="0"/>
              <a:t>7</a:t>
            </a:fld>
            <a:endParaRPr lang="tr-TR"/>
          </a:p>
        </p:txBody>
      </p:sp>
    </p:spTree>
    <p:extLst>
      <p:ext uri="{BB962C8B-B14F-4D97-AF65-F5344CB8AC3E}">
        <p14:creationId xmlns:p14="http://schemas.microsoft.com/office/powerpoint/2010/main" val="2943076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3BA15-D72F-AE92-C120-9E3350E4B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C6B48-8A30-9EB1-74A9-6EC4482F8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3899D-B0B4-AB77-F897-22A9C9640AE4}"/>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497EEE13-5ABC-667E-9A3C-3FB65B27C2C7}"/>
              </a:ext>
            </a:extLst>
          </p:cNvPr>
          <p:cNvSpPr>
            <a:spLocks noGrp="1"/>
          </p:cNvSpPr>
          <p:nvPr>
            <p:ph type="sldNum" sz="quarter" idx="5"/>
          </p:nvPr>
        </p:nvSpPr>
        <p:spPr/>
        <p:txBody>
          <a:bodyPr/>
          <a:lstStyle/>
          <a:p>
            <a:fld id="{E062064B-BD2A-4F6C-9731-663C91C1C09D}" type="slidenum">
              <a:rPr lang="tr-TR" smtClean="0"/>
              <a:t>8</a:t>
            </a:fld>
            <a:endParaRPr lang="tr-TR"/>
          </a:p>
        </p:txBody>
      </p:sp>
    </p:spTree>
    <p:extLst>
      <p:ext uri="{BB962C8B-B14F-4D97-AF65-F5344CB8AC3E}">
        <p14:creationId xmlns:p14="http://schemas.microsoft.com/office/powerpoint/2010/main" val="185968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C0FC1-8290-E396-5C4B-EE239F351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5C80E-301D-55BC-7322-7C22D1BF7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90BE30-AD50-C4E4-0C38-3972BDA87951}"/>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03338A78-28D4-5470-A4A9-C00CD311EBBD}"/>
              </a:ext>
            </a:extLst>
          </p:cNvPr>
          <p:cNvSpPr>
            <a:spLocks noGrp="1"/>
          </p:cNvSpPr>
          <p:nvPr>
            <p:ph type="sldNum" sz="quarter" idx="5"/>
          </p:nvPr>
        </p:nvSpPr>
        <p:spPr/>
        <p:txBody>
          <a:bodyPr/>
          <a:lstStyle/>
          <a:p>
            <a:fld id="{E062064B-BD2A-4F6C-9731-663C91C1C09D}" type="slidenum">
              <a:rPr lang="tr-TR" smtClean="0"/>
              <a:t>9</a:t>
            </a:fld>
            <a:endParaRPr lang="tr-TR"/>
          </a:p>
        </p:txBody>
      </p:sp>
    </p:spTree>
    <p:extLst>
      <p:ext uri="{BB962C8B-B14F-4D97-AF65-F5344CB8AC3E}">
        <p14:creationId xmlns:p14="http://schemas.microsoft.com/office/powerpoint/2010/main" val="149711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CA02F-EBBD-B0CC-B62C-AA25D9C1E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45F01-BD1A-ED9C-AA28-0196F3C2F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AE704-B384-242A-394E-2EBDC37CE225}"/>
              </a:ext>
            </a:extLst>
          </p:cNvPr>
          <p:cNvSpPr>
            <a:spLocks noGrp="1"/>
          </p:cNvSpPr>
          <p:nvPr>
            <p:ph type="body" idx="1"/>
          </p:nvPr>
        </p:nvSpPr>
        <p:spPr/>
        <p:txBody>
          <a:bodyPr/>
          <a:lstStyle/>
          <a:p>
            <a:pPr>
              <a:lnSpc>
                <a:spcPct val="150000"/>
              </a:lnSpc>
            </a:pPr>
            <a:endParaRPr lang="tr-TR" sz="1400" dirty="0"/>
          </a:p>
        </p:txBody>
      </p:sp>
      <p:sp>
        <p:nvSpPr>
          <p:cNvPr id="4" name="Slide Number Placeholder 3">
            <a:extLst>
              <a:ext uri="{FF2B5EF4-FFF2-40B4-BE49-F238E27FC236}">
                <a16:creationId xmlns:a16="http://schemas.microsoft.com/office/drawing/2014/main" id="{EFA8ABE0-8ADD-E792-DE37-ACEE6B6BF4E8}"/>
              </a:ext>
            </a:extLst>
          </p:cNvPr>
          <p:cNvSpPr>
            <a:spLocks noGrp="1"/>
          </p:cNvSpPr>
          <p:nvPr>
            <p:ph type="sldNum" sz="quarter" idx="5"/>
          </p:nvPr>
        </p:nvSpPr>
        <p:spPr/>
        <p:txBody>
          <a:bodyPr/>
          <a:lstStyle/>
          <a:p>
            <a:fld id="{E062064B-BD2A-4F6C-9731-663C91C1C09D}" type="slidenum">
              <a:rPr lang="tr-TR" smtClean="0"/>
              <a:t>10</a:t>
            </a:fld>
            <a:endParaRPr lang="tr-TR"/>
          </a:p>
        </p:txBody>
      </p:sp>
    </p:spTree>
    <p:extLst>
      <p:ext uri="{BB962C8B-B14F-4D97-AF65-F5344CB8AC3E}">
        <p14:creationId xmlns:p14="http://schemas.microsoft.com/office/powerpoint/2010/main" val="388253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0EBA-CB54-9529-CF8C-0BCED29C7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39A3DCD3-2FC0-7497-0A34-24185B9AFB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F950706D-84BB-7637-2E1F-4216B0B4EFE1}"/>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5" name="Footer Placeholder 4">
            <a:extLst>
              <a:ext uri="{FF2B5EF4-FFF2-40B4-BE49-F238E27FC236}">
                <a16:creationId xmlns:a16="http://schemas.microsoft.com/office/drawing/2014/main" id="{94A66572-A63A-15E1-1C04-9D6B38023744}"/>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B0E12B2C-00A1-B838-A7D3-A36C730F9AB3}"/>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4218038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E87C-6BE7-4125-9199-D36C3ACFCCEB}"/>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3E19FABB-EDE1-A311-6A95-C6C3EBDDE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26F3F068-B0C1-A8E2-4EAA-ECEC733C4ABC}"/>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5" name="Footer Placeholder 4">
            <a:extLst>
              <a:ext uri="{FF2B5EF4-FFF2-40B4-BE49-F238E27FC236}">
                <a16:creationId xmlns:a16="http://schemas.microsoft.com/office/drawing/2014/main" id="{E9C9960F-9D63-8A34-B7A3-5EB219448756}"/>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234A3D98-91F6-F2C2-F6C6-6E818D869A54}"/>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1617398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E02E4B-A5C5-652D-4F5C-A8B5580961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41DD40C1-3869-D1B3-AC55-B5A6F7D747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CC407F50-6041-E404-961A-802C3A7B6D9F}"/>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5" name="Footer Placeholder 4">
            <a:extLst>
              <a:ext uri="{FF2B5EF4-FFF2-40B4-BE49-F238E27FC236}">
                <a16:creationId xmlns:a16="http://schemas.microsoft.com/office/drawing/2014/main" id="{7A5EBF00-5A9E-4057-1253-6DF9BD4B2182}"/>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EFD8A7DE-DC24-E7EE-E4B1-7C89FE31563B}"/>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1491485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extLst>
      <p:ext uri="{BB962C8B-B14F-4D97-AF65-F5344CB8AC3E}">
        <p14:creationId xmlns:p14="http://schemas.microsoft.com/office/powerpoint/2010/main" val="1748600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7E13-F1EB-4D29-B640-A52A27B4BA01}"/>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E1342DED-DAD4-C972-AAF2-9307C5FE9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8A48DDB4-5657-8789-B142-42A0D54140E6}"/>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5" name="Footer Placeholder 4">
            <a:extLst>
              <a:ext uri="{FF2B5EF4-FFF2-40B4-BE49-F238E27FC236}">
                <a16:creationId xmlns:a16="http://schemas.microsoft.com/office/drawing/2014/main" id="{1FE32579-EA66-78A6-D000-163E1F393C11}"/>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EFFBED55-989C-B2CF-593B-8FA3713FF916}"/>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1308737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F74F-61C4-FA0F-C41A-0698B7F78F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261B51A9-B00A-A608-3E8F-4D0BF76DDFF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16624A-8BC9-E620-7E63-F9431436B237}"/>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5" name="Footer Placeholder 4">
            <a:extLst>
              <a:ext uri="{FF2B5EF4-FFF2-40B4-BE49-F238E27FC236}">
                <a16:creationId xmlns:a16="http://schemas.microsoft.com/office/drawing/2014/main" id="{A4DE3414-6F49-B353-8791-1FC4D93CAAC8}"/>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7724C5BD-F100-4AF1-24AB-A7CC059A3743}"/>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3671427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58A5-C117-5B3C-9B73-DA0E35A4668E}"/>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BC88C417-7626-F419-9D3E-B172699B0D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5F411C4C-44D3-1C10-8D32-EF1E81C1FF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2FA02D8A-B066-B4D6-ACFE-A62363AD71DA}"/>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6" name="Footer Placeholder 5">
            <a:extLst>
              <a:ext uri="{FF2B5EF4-FFF2-40B4-BE49-F238E27FC236}">
                <a16:creationId xmlns:a16="http://schemas.microsoft.com/office/drawing/2014/main" id="{C9FE9582-DE3F-244F-992F-B0545E63D40D}"/>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DF70BAD4-8896-DD36-0963-DAB65AAC0AE2}"/>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92750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2F82-34E7-01B8-DF03-D3008A89C6F4}"/>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CA8D6431-D366-3B0A-0DC4-76AA284204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DC3834-0B09-5D06-6F9C-EA2045DF63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0BD101E6-4B4B-8ACB-8429-6CB2C1AE7F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827E2-6DAA-4142-077A-2384BEB122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C170B5EB-B9E6-1DDD-2640-18FBC08E3113}"/>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8" name="Footer Placeholder 7">
            <a:extLst>
              <a:ext uri="{FF2B5EF4-FFF2-40B4-BE49-F238E27FC236}">
                <a16:creationId xmlns:a16="http://schemas.microsoft.com/office/drawing/2014/main" id="{53768875-E59D-5679-D36A-10DFC7546218}"/>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71F4F62B-A09C-A463-0986-D5D34930F3F2}"/>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4223990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7288E-3AF4-6691-2FFF-292E57457A40}"/>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F5759A23-AAFC-540F-08DF-A9AE1BE0476D}"/>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4" name="Footer Placeholder 3">
            <a:extLst>
              <a:ext uri="{FF2B5EF4-FFF2-40B4-BE49-F238E27FC236}">
                <a16:creationId xmlns:a16="http://schemas.microsoft.com/office/drawing/2014/main" id="{85AF2E45-35DB-3DD0-B1F0-33BB04A819D0}"/>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EDC17093-1EA3-C914-17F6-E81213534707}"/>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1562792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ACFB-723D-4FDB-08B8-B84841819332}"/>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3" name="Footer Placeholder 2">
            <a:extLst>
              <a:ext uri="{FF2B5EF4-FFF2-40B4-BE49-F238E27FC236}">
                <a16:creationId xmlns:a16="http://schemas.microsoft.com/office/drawing/2014/main" id="{A7E163E8-BDB7-11B8-720A-BC85691DD7D8}"/>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B942230B-8244-FD8D-937A-1D320149FEB4}"/>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1534567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5C2D-003F-1098-5ECE-F79BA68B01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A0058F42-73BC-FE9B-9C4C-DE1D9FA746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EF7B5265-870F-0B03-803C-1CEA3B221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FE9CAA-FF17-C75D-CCAC-26290A47ACCD}"/>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6" name="Footer Placeholder 5">
            <a:extLst>
              <a:ext uri="{FF2B5EF4-FFF2-40B4-BE49-F238E27FC236}">
                <a16:creationId xmlns:a16="http://schemas.microsoft.com/office/drawing/2014/main" id="{0026A86C-DE6D-9E3E-5BCE-BD8347EF2585}"/>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2DF8EC49-A4C7-9813-BF3D-36F94FBD46A2}"/>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975491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CE5FD-D5E8-BF04-2C5C-D8D9F6773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CF106144-8323-1590-69FF-02EF515E08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4F59F04D-22E0-5FC4-8116-C30DFC6920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A50782-A6EA-ED46-F6B7-2C574D2D79CE}"/>
              </a:ext>
            </a:extLst>
          </p:cNvPr>
          <p:cNvSpPr>
            <a:spLocks noGrp="1"/>
          </p:cNvSpPr>
          <p:nvPr>
            <p:ph type="dt" sz="half" idx="10"/>
          </p:nvPr>
        </p:nvSpPr>
        <p:spPr/>
        <p:txBody>
          <a:bodyPr/>
          <a:lstStyle/>
          <a:p>
            <a:fld id="{51883C25-4630-4999-B8FF-62B68E45D068}" type="datetimeFigureOut">
              <a:rPr lang="tr-TR" smtClean="0"/>
              <a:t>21.07.2025</a:t>
            </a:fld>
            <a:endParaRPr lang="tr-TR"/>
          </a:p>
        </p:txBody>
      </p:sp>
      <p:sp>
        <p:nvSpPr>
          <p:cNvPr id="6" name="Footer Placeholder 5">
            <a:extLst>
              <a:ext uri="{FF2B5EF4-FFF2-40B4-BE49-F238E27FC236}">
                <a16:creationId xmlns:a16="http://schemas.microsoft.com/office/drawing/2014/main" id="{9B29C5C6-E5DA-FD23-C1EF-4B7EFF0AF76A}"/>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A81F8AD5-39B6-F851-4EC2-8F95705F2C92}"/>
              </a:ext>
            </a:extLst>
          </p:cNvPr>
          <p:cNvSpPr>
            <a:spLocks noGrp="1"/>
          </p:cNvSpPr>
          <p:nvPr>
            <p:ph type="sldNum" sz="quarter" idx="12"/>
          </p:nvPr>
        </p:nvSpPr>
        <p:spPr/>
        <p:txBody>
          <a:bodyPr/>
          <a:lstStyle/>
          <a:p>
            <a:fld id="{46F09FA8-E357-43E8-9A23-B0BA3DC8DF1B}" type="slidenum">
              <a:rPr lang="tr-TR" smtClean="0"/>
              <a:t>‹#›</a:t>
            </a:fld>
            <a:endParaRPr lang="tr-TR"/>
          </a:p>
        </p:txBody>
      </p:sp>
    </p:spTree>
    <p:extLst>
      <p:ext uri="{BB962C8B-B14F-4D97-AF65-F5344CB8AC3E}">
        <p14:creationId xmlns:p14="http://schemas.microsoft.com/office/powerpoint/2010/main" val="4272095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AD474-6607-3F08-6A4C-2926451C22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8C297D1B-BDC7-1075-751F-6B4E5B302A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CB096578-BC9B-58FD-E3F7-19020CFECC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883C25-4630-4999-B8FF-62B68E45D068}" type="datetimeFigureOut">
              <a:rPr lang="tr-TR" smtClean="0"/>
              <a:t>21.07.2025</a:t>
            </a:fld>
            <a:endParaRPr lang="tr-TR"/>
          </a:p>
        </p:txBody>
      </p:sp>
      <p:sp>
        <p:nvSpPr>
          <p:cNvPr id="5" name="Footer Placeholder 4">
            <a:extLst>
              <a:ext uri="{FF2B5EF4-FFF2-40B4-BE49-F238E27FC236}">
                <a16:creationId xmlns:a16="http://schemas.microsoft.com/office/drawing/2014/main" id="{C89B56D6-259F-86F9-7DE3-16A0611518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ide Number Placeholder 5">
            <a:extLst>
              <a:ext uri="{FF2B5EF4-FFF2-40B4-BE49-F238E27FC236}">
                <a16:creationId xmlns:a16="http://schemas.microsoft.com/office/drawing/2014/main" id="{03CC592E-A4A6-A18F-BA19-3F05739822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F09FA8-E357-43E8-9A23-B0BA3DC8DF1B}" type="slidenum">
              <a:rPr lang="tr-TR" smtClean="0"/>
              <a:t>‹#›</a:t>
            </a:fld>
            <a:endParaRPr lang="tr-TR"/>
          </a:p>
        </p:txBody>
      </p:sp>
    </p:spTree>
    <p:extLst>
      <p:ext uri="{BB962C8B-B14F-4D97-AF65-F5344CB8AC3E}">
        <p14:creationId xmlns:p14="http://schemas.microsoft.com/office/powerpoint/2010/main" val="1928774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hyperlink" Target="https://miuul.com/business"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B076-6BE3-B53C-D5B0-788434F86F89}"/>
              </a:ext>
            </a:extLst>
          </p:cNvPr>
          <p:cNvSpPr>
            <a:spLocks noGrp="1"/>
          </p:cNvSpPr>
          <p:nvPr>
            <p:ph type="ctrTitle"/>
          </p:nvPr>
        </p:nvSpPr>
        <p:spPr/>
        <p:txBody>
          <a:bodyPr/>
          <a:lstStyle/>
          <a:p>
            <a:r>
              <a:rPr lang="tr-TR" dirty="0" err="1"/>
              <a:t>Prompt</a:t>
            </a:r>
            <a:r>
              <a:rPr lang="tr-TR" dirty="0"/>
              <a:t> Mühendisliği</a:t>
            </a:r>
          </a:p>
        </p:txBody>
      </p:sp>
      <p:sp>
        <p:nvSpPr>
          <p:cNvPr id="3" name="Subtitle 2">
            <a:extLst>
              <a:ext uri="{FF2B5EF4-FFF2-40B4-BE49-F238E27FC236}">
                <a16:creationId xmlns:a16="http://schemas.microsoft.com/office/drawing/2014/main" id="{6ED411EE-0E03-32BD-3582-A6C57904015B}"/>
              </a:ext>
            </a:extLst>
          </p:cNvPr>
          <p:cNvSpPr>
            <a:spLocks noGrp="1"/>
          </p:cNvSpPr>
          <p:nvPr>
            <p:ph type="subTitle" idx="1"/>
          </p:nvPr>
        </p:nvSpPr>
        <p:spPr/>
        <p:txBody>
          <a:bodyPr/>
          <a:lstStyle/>
          <a:p>
            <a:r>
              <a:rPr lang="tr-TR"/>
              <a:t>Çağla Öztürk</a:t>
            </a:r>
          </a:p>
          <a:p>
            <a:r>
              <a:rPr lang="tr-TR"/>
              <a:t>Principle Data Scientist ~ Etiya</a:t>
            </a:r>
            <a:endParaRPr lang="tr-TR" dirty="0"/>
          </a:p>
        </p:txBody>
      </p:sp>
      <p:sp>
        <p:nvSpPr>
          <p:cNvPr id="4" name="Google Shape;73;g2d1452ad35a_1_55">
            <a:extLst>
              <a:ext uri="{FF2B5EF4-FFF2-40B4-BE49-F238E27FC236}">
                <a16:creationId xmlns:a16="http://schemas.microsoft.com/office/drawing/2014/main" id="{8A340F7B-5658-FBAE-BDE8-484C7E03E343}"/>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5" name="Picture 9" descr="A screenshot of a website&#10;&#10;Description automatically generated">
            <a:extLst>
              <a:ext uri="{FF2B5EF4-FFF2-40B4-BE49-F238E27FC236}">
                <a16:creationId xmlns:a16="http://schemas.microsoft.com/office/drawing/2014/main" id="{72D7B727-FECA-8FB8-16D0-48D64FC9946B}"/>
              </a:ext>
            </a:extLst>
          </p:cNvPr>
          <p:cNvPicPr>
            <a:picLocks noChangeAspect="1"/>
          </p:cNvPicPr>
          <p:nvPr/>
        </p:nvPicPr>
        <p:blipFill rotWithShape="1">
          <a:blip r:embed="rId2"/>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6FFF877D-64D3-B45E-28D8-004F28765386}"/>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7" name="Resim 6" descr="siyah, karanlık içeren bir resim&#10;&#10;Yapay zeka tarafından oluşturulmuş içerik yanlış olabilir.">
            <a:extLst>
              <a:ext uri="{FF2B5EF4-FFF2-40B4-BE49-F238E27FC236}">
                <a16:creationId xmlns:a16="http://schemas.microsoft.com/office/drawing/2014/main" id="{A9049C6F-0252-DB60-AB5C-386A191AA125}"/>
              </a:ext>
            </a:extLst>
          </p:cNvPr>
          <p:cNvPicPr>
            <a:picLocks noChangeAspect="1"/>
          </p:cNvPicPr>
          <p:nvPr/>
        </p:nvPicPr>
        <p:blipFill>
          <a:blip r:embed="rId3">
            <a:extLst>
              <a:ext uri="{28A0092B-C50C-407E-A947-70E740481C1C}">
                <a14:useLocalDpi xmlns:a14="http://schemas.microsoft.com/office/drawing/2010/main" val="0"/>
              </a:ext>
            </a:extLst>
          </a:blip>
          <a:srcRect t="14409" b="25030"/>
          <a:stretch>
            <a:fillRect/>
          </a:stretch>
        </p:blipFill>
        <p:spPr>
          <a:xfrm>
            <a:off x="5058129" y="1544679"/>
            <a:ext cx="2075742" cy="771484"/>
          </a:xfrm>
          <a:prstGeom prst="rect">
            <a:avLst/>
          </a:prstGeom>
        </p:spPr>
      </p:pic>
      <p:sp>
        <p:nvSpPr>
          <p:cNvPr id="8" name="Metin kutusu 7">
            <a:extLst>
              <a:ext uri="{FF2B5EF4-FFF2-40B4-BE49-F238E27FC236}">
                <a16:creationId xmlns:a16="http://schemas.microsoft.com/office/drawing/2014/main" id="{A7AE909D-9CEF-18D8-1504-E03DC7D123B6}"/>
              </a:ext>
            </a:extLst>
          </p:cNvPr>
          <p:cNvSpPr txBox="1"/>
          <p:nvPr/>
        </p:nvSpPr>
        <p:spPr>
          <a:xfrm>
            <a:off x="1086456" y="5052912"/>
            <a:ext cx="10376087" cy="584775"/>
          </a:xfrm>
          <a:prstGeom prst="rect">
            <a:avLst/>
          </a:prstGeom>
          <a:noFill/>
        </p:spPr>
        <p:txBody>
          <a:bodyPr wrap="square" rtlCol="0">
            <a:spAutoFit/>
          </a:bodyPr>
          <a:lstStyle/>
          <a:p>
            <a:pPr algn="ctr"/>
            <a:r>
              <a:rPr lang="tr-TR" sz="3200">
                <a:solidFill>
                  <a:srgbClr val="1B3E76"/>
                </a:solidFill>
              </a:rPr>
              <a:t>Yapay Zeka Bootcamp</a:t>
            </a:r>
          </a:p>
        </p:txBody>
      </p:sp>
    </p:spTree>
    <p:extLst>
      <p:ext uri="{BB962C8B-B14F-4D97-AF65-F5344CB8AC3E}">
        <p14:creationId xmlns:p14="http://schemas.microsoft.com/office/powerpoint/2010/main" val="1843421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C586F-C927-5973-A7A6-EDC4F0831E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ACA8A-99D2-7DFA-F7C0-19091EFB06FA}"/>
              </a:ext>
            </a:extLst>
          </p:cNvPr>
          <p:cNvSpPr>
            <a:spLocks noGrp="1"/>
          </p:cNvSpPr>
          <p:nvPr>
            <p:ph type="title"/>
          </p:nvPr>
        </p:nvSpPr>
        <p:spPr>
          <a:xfrm>
            <a:off x="593756" y="0"/>
            <a:ext cx="11192959" cy="1325563"/>
          </a:xfrm>
        </p:spPr>
        <p:txBody>
          <a:bodyPr/>
          <a:lstStyle/>
          <a:p>
            <a:r>
              <a:rPr lang="tr-TR" err="1">
                <a:latin typeface="Arial"/>
                <a:cs typeface="Arial"/>
              </a:rPr>
              <a:t>Prompt</a:t>
            </a:r>
            <a:r>
              <a:rPr lang="tr-TR">
                <a:latin typeface="Arial"/>
                <a:cs typeface="Arial"/>
              </a:rPr>
              <a:t> Yazım Kuralları: Belirsizlikten Kaçının</a:t>
            </a:r>
            <a:endParaRPr lang="tr-TR" dirty="0"/>
          </a:p>
        </p:txBody>
      </p:sp>
      <p:sp>
        <p:nvSpPr>
          <p:cNvPr id="5" name="Google Shape;73;g2d1452ad35a_1_55">
            <a:extLst>
              <a:ext uri="{FF2B5EF4-FFF2-40B4-BE49-F238E27FC236}">
                <a16:creationId xmlns:a16="http://schemas.microsoft.com/office/drawing/2014/main" id="{6D42A7F0-552F-2216-DB56-7E9D1495E1ED}"/>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6" name="Picture 9" descr="A screenshot of a website&#10;&#10;Description automatically generated">
            <a:extLst>
              <a:ext uri="{FF2B5EF4-FFF2-40B4-BE49-F238E27FC236}">
                <a16:creationId xmlns:a16="http://schemas.microsoft.com/office/drawing/2014/main" id="{A46F54F6-383B-9A64-78D3-AD718D5B7046}"/>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8" name="Google Shape;73;g2d1452ad35a_1_55">
            <a:extLst>
              <a:ext uri="{FF2B5EF4-FFF2-40B4-BE49-F238E27FC236}">
                <a16:creationId xmlns:a16="http://schemas.microsoft.com/office/drawing/2014/main" id="{3A5E8123-EC2B-6D99-BFFF-CC101BDFFC0D}"/>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25" name="Resim 24">
            <a:extLst>
              <a:ext uri="{FF2B5EF4-FFF2-40B4-BE49-F238E27FC236}">
                <a16:creationId xmlns:a16="http://schemas.microsoft.com/office/drawing/2014/main" id="{2D80137C-3128-084E-60D6-5C8CF3C85627}"/>
              </a:ext>
            </a:extLst>
          </p:cNvPr>
          <p:cNvPicPr>
            <a:picLocks noChangeAspect="1"/>
          </p:cNvPicPr>
          <p:nvPr/>
        </p:nvPicPr>
        <p:blipFill>
          <a:blip r:embed="rId4"/>
          <a:stretch>
            <a:fillRect/>
          </a:stretch>
        </p:blipFill>
        <p:spPr>
          <a:xfrm>
            <a:off x="677223" y="2473079"/>
            <a:ext cx="3685210" cy="571288"/>
          </a:xfrm>
          <a:prstGeom prst="rect">
            <a:avLst/>
          </a:prstGeom>
        </p:spPr>
      </p:pic>
      <p:pic>
        <p:nvPicPr>
          <p:cNvPr id="28" name="Resim 27">
            <a:extLst>
              <a:ext uri="{FF2B5EF4-FFF2-40B4-BE49-F238E27FC236}">
                <a16:creationId xmlns:a16="http://schemas.microsoft.com/office/drawing/2014/main" id="{2B95C772-75A5-A3E2-3F6B-84C40A532B56}"/>
              </a:ext>
            </a:extLst>
          </p:cNvPr>
          <p:cNvPicPr>
            <a:picLocks noChangeAspect="1"/>
          </p:cNvPicPr>
          <p:nvPr/>
        </p:nvPicPr>
        <p:blipFill>
          <a:blip r:embed="rId5"/>
          <a:stretch>
            <a:fillRect/>
          </a:stretch>
        </p:blipFill>
        <p:spPr>
          <a:xfrm>
            <a:off x="5280870" y="1651256"/>
            <a:ext cx="5236907" cy="2214935"/>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30" name="Resim 29">
            <a:extLst>
              <a:ext uri="{FF2B5EF4-FFF2-40B4-BE49-F238E27FC236}">
                <a16:creationId xmlns:a16="http://schemas.microsoft.com/office/drawing/2014/main" id="{ED9BB563-25EA-DBA2-E57C-6260123AD90C}"/>
              </a:ext>
            </a:extLst>
          </p:cNvPr>
          <p:cNvPicPr>
            <a:picLocks noChangeAspect="1"/>
          </p:cNvPicPr>
          <p:nvPr/>
        </p:nvPicPr>
        <p:blipFill>
          <a:blip r:embed="rId6"/>
          <a:srcRect t="51154"/>
          <a:stretch>
            <a:fillRect/>
          </a:stretch>
        </p:blipFill>
        <p:spPr>
          <a:xfrm>
            <a:off x="5280870" y="4563780"/>
            <a:ext cx="5605171" cy="828254"/>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32" name="Resim 31">
            <a:extLst>
              <a:ext uri="{FF2B5EF4-FFF2-40B4-BE49-F238E27FC236}">
                <a16:creationId xmlns:a16="http://schemas.microsoft.com/office/drawing/2014/main" id="{BF9658EF-B93E-04ED-2AD2-B91EBCEA6369}"/>
              </a:ext>
            </a:extLst>
          </p:cNvPr>
          <p:cNvPicPr>
            <a:picLocks noChangeAspect="1"/>
          </p:cNvPicPr>
          <p:nvPr/>
        </p:nvPicPr>
        <p:blipFill>
          <a:blip r:embed="rId7"/>
          <a:stretch>
            <a:fillRect/>
          </a:stretch>
        </p:blipFill>
        <p:spPr>
          <a:xfrm>
            <a:off x="677223" y="4802772"/>
            <a:ext cx="4268426" cy="492511"/>
          </a:xfrm>
          <a:prstGeom prst="rect">
            <a:avLst/>
          </a:prstGeom>
        </p:spPr>
      </p:pic>
      <p:sp>
        <p:nvSpPr>
          <p:cNvPr id="33" name="Dalga 32">
            <a:extLst>
              <a:ext uri="{FF2B5EF4-FFF2-40B4-BE49-F238E27FC236}">
                <a16:creationId xmlns:a16="http://schemas.microsoft.com/office/drawing/2014/main" id="{F1B450BD-1A59-6C53-4AF6-2148B9A51601}"/>
              </a:ext>
            </a:extLst>
          </p:cNvPr>
          <p:cNvSpPr/>
          <p:nvPr/>
        </p:nvSpPr>
        <p:spPr>
          <a:xfrm>
            <a:off x="2829466" y="764177"/>
            <a:ext cx="2116183" cy="380770"/>
          </a:xfrm>
          <a:prstGeom prst="wav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600"/>
              <a:t>TALİMAT</a:t>
            </a:r>
          </a:p>
        </p:txBody>
      </p:sp>
    </p:spTree>
    <p:extLst>
      <p:ext uri="{BB962C8B-B14F-4D97-AF65-F5344CB8AC3E}">
        <p14:creationId xmlns:p14="http://schemas.microsoft.com/office/powerpoint/2010/main" val="127946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ECF65-056F-55AF-A3E3-2127328B1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134583-C5A0-A840-E1C1-60DB948048BC}"/>
              </a:ext>
            </a:extLst>
          </p:cNvPr>
          <p:cNvSpPr>
            <a:spLocks noGrp="1"/>
          </p:cNvSpPr>
          <p:nvPr>
            <p:ph type="title"/>
          </p:nvPr>
        </p:nvSpPr>
        <p:spPr>
          <a:xfrm>
            <a:off x="593756" y="0"/>
            <a:ext cx="11192959" cy="1325563"/>
          </a:xfrm>
        </p:spPr>
        <p:txBody>
          <a:bodyPr/>
          <a:lstStyle/>
          <a:p>
            <a:r>
              <a:rPr lang="tr-TR" err="1">
                <a:latin typeface="Arial"/>
                <a:cs typeface="Arial"/>
              </a:rPr>
              <a:t>Prompt</a:t>
            </a:r>
            <a:r>
              <a:rPr lang="tr-TR">
                <a:latin typeface="Arial"/>
                <a:cs typeface="Arial"/>
              </a:rPr>
              <a:t> Yazım Kuralları: Yanıt Formatını Belirleyin</a:t>
            </a:r>
            <a:endParaRPr lang="tr-TR" dirty="0"/>
          </a:p>
        </p:txBody>
      </p:sp>
      <p:sp>
        <p:nvSpPr>
          <p:cNvPr id="5" name="Google Shape;73;g2d1452ad35a_1_55">
            <a:extLst>
              <a:ext uri="{FF2B5EF4-FFF2-40B4-BE49-F238E27FC236}">
                <a16:creationId xmlns:a16="http://schemas.microsoft.com/office/drawing/2014/main" id="{C049A7A3-3A39-80D2-0FCE-55834348ED70}"/>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6" name="Picture 9" descr="A screenshot of a website&#10;&#10;Description automatically generated">
            <a:extLst>
              <a:ext uri="{FF2B5EF4-FFF2-40B4-BE49-F238E27FC236}">
                <a16:creationId xmlns:a16="http://schemas.microsoft.com/office/drawing/2014/main" id="{7CA6E2DD-D909-26D8-2F45-E520B7B5FECB}"/>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8" name="Google Shape;73;g2d1452ad35a_1_55">
            <a:extLst>
              <a:ext uri="{FF2B5EF4-FFF2-40B4-BE49-F238E27FC236}">
                <a16:creationId xmlns:a16="http://schemas.microsoft.com/office/drawing/2014/main" id="{A518840D-AD2F-BC30-DCAC-821226CBCD48}"/>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29" name="Resim 28">
            <a:extLst>
              <a:ext uri="{FF2B5EF4-FFF2-40B4-BE49-F238E27FC236}">
                <a16:creationId xmlns:a16="http://schemas.microsoft.com/office/drawing/2014/main" id="{ED927835-5D39-841A-0801-FC0530EE4923}"/>
              </a:ext>
            </a:extLst>
          </p:cNvPr>
          <p:cNvPicPr>
            <a:picLocks noChangeAspect="1"/>
          </p:cNvPicPr>
          <p:nvPr/>
        </p:nvPicPr>
        <p:blipFill>
          <a:blip r:embed="rId4"/>
          <a:srcRect l="30653" b="26134"/>
          <a:stretch>
            <a:fillRect/>
          </a:stretch>
        </p:blipFill>
        <p:spPr>
          <a:xfrm>
            <a:off x="1081436" y="1745267"/>
            <a:ext cx="3778487" cy="1851374"/>
          </a:xfrm>
          <a:prstGeom prst="rect">
            <a:avLst/>
          </a:prstGeom>
        </p:spPr>
      </p:pic>
      <p:pic>
        <p:nvPicPr>
          <p:cNvPr id="33" name="Resim 32">
            <a:extLst>
              <a:ext uri="{FF2B5EF4-FFF2-40B4-BE49-F238E27FC236}">
                <a16:creationId xmlns:a16="http://schemas.microsoft.com/office/drawing/2014/main" id="{07A82F92-FF44-B29E-AEE6-836D06C341DF}"/>
              </a:ext>
            </a:extLst>
          </p:cNvPr>
          <p:cNvPicPr>
            <a:picLocks noChangeAspect="1"/>
          </p:cNvPicPr>
          <p:nvPr/>
        </p:nvPicPr>
        <p:blipFill>
          <a:blip r:embed="rId5"/>
          <a:stretch>
            <a:fillRect/>
          </a:stretch>
        </p:blipFill>
        <p:spPr>
          <a:xfrm>
            <a:off x="1081436" y="4104398"/>
            <a:ext cx="3897125" cy="1576752"/>
          </a:xfrm>
          <a:prstGeom prst="rect">
            <a:avLst/>
          </a:prstGeom>
        </p:spPr>
      </p:pic>
      <p:pic>
        <p:nvPicPr>
          <p:cNvPr id="35" name="Resim 34">
            <a:extLst>
              <a:ext uri="{FF2B5EF4-FFF2-40B4-BE49-F238E27FC236}">
                <a16:creationId xmlns:a16="http://schemas.microsoft.com/office/drawing/2014/main" id="{8F8C92FB-9292-06A5-FFA2-4C9FF04641D7}"/>
              </a:ext>
            </a:extLst>
          </p:cNvPr>
          <p:cNvPicPr>
            <a:picLocks noChangeAspect="1"/>
          </p:cNvPicPr>
          <p:nvPr/>
        </p:nvPicPr>
        <p:blipFill>
          <a:blip r:embed="rId6"/>
          <a:stretch>
            <a:fillRect/>
          </a:stretch>
        </p:blipFill>
        <p:spPr>
          <a:xfrm>
            <a:off x="6294181" y="2485190"/>
            <a:ext cx="3667637" cy="371527"/>
          </a:xfrm>
          <a:prstGeom prst="rect">
            <a:avLst/>
          </a:prstGeom>
        </p:spPr>
      </p:pic>
      <p:sp>
        <p:nvSpPr>
          <p:cNvPr id="37" name="Metin kutusu 36">
            <a:extLst>
              <a:ext uri="{FF2B5EF4-FFF2-40B4-BE49-F238E27FC236}">
                <a16:creationId xmlns:a16="http://schemas.microsoft.com/office/drawing/2014/main" id="{C6D406A7-F0E6-47F3-EF45-DDE0D083971D}"/>
              </a:ext>
            </a:extLst>
          </p:cNvPr>
          <p:cNvSpPr txBox="1"/>
          <p:nvPr/>
        </p:nvSpPr>
        <p:spPr>
          <a:xfrm>
            <a:off x="6340444" y="4193177"/>
            <a:ext cx="4770120" cy="1200329"/>
          </a:xfrm>
          <a:prstGeom prst="rect">
            <a:avLst/>
          </a:prstGeom>
          <a:noFill/>
        </p:spPr>
        <p:txBody>
          <a:bodyPr wrap="square">
            <a:spAutoFit/>
          </a:bodyPr>
          <a:lstStyle/>
          <a:p>
            <a:r>
              <a:rPr lang="tr-TR" sz="1200"/>
              <a:t>{</a:t>
            </a:r>
          </a:p>
          <a:p>
            <a:r>
              <a:rPr lang="tr-TR" sz="1200"/>
              <a:t>  "yer_adlari": [</a:t>
            </a:r>
          </a:p>
          <a:p>
            <a:r>
              <a:rPr lang="tr-TR" sz="1200"/>
              <a:t>    "Lizbon",</a:t>
            </a:r>
          </a:p>
          <a:p>
            <a:r>
              <a:rPr lang="tr-TR" sz="1200"/>
              <a:t>    "Champalimaud Centre for the Unknown"</a:t>
            </a:r>
          </a:p>
          <a:p>
            <a:r>
              <a:rPr lang="tr-TR" sz="1200"/>
              <a:t>  ]</a:t>
            </a:r>
          </a:p>
          <a:p>
            <a:r>
              <a:rPr lang="tr-TR" sz="1200"/>
              <a:t>}</a:t>
            </a:r>
          </a:p>
        </p:txBody>
      </p:sp>
      <p:sp>
        <p:nvSpPr>
          <p:cNvPr id="38" name="Dalga 37">
            <a:extLst>
              <a:ext uri="{FF2B5EF4-FFF2-40B4-BE49-F238E27FC236}">
                <a16:creationId xmlns:a16="http://schemas.microsoft.com/office/drawing/2014/main" id="{F8F23512-B3B1-C0FC-8D3D-7E23C23AB639}"/>
              </a:ext>
            </a:extLst>
          </p:cNvPr>
          <p:cNvSpPr/>
          <p:nvPr/>
        </p:nvSpPr>
        <p:spPr>
          <a:xfrm>
            <a:off x="3182163" y="796080"/>
            <a:ext cx="2116183" cy="380770"/>
          </a:xfrm>
          <a:prstGeom prst="wav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600"/>
              <a:t>SPESİFİKLİK                  </a:t>
            </a:r>
          </a:p>
        </p:txBody>
      </p:sp>
    </p:spTree>
    <p:extLst>
      <p:ext uri="{BB962C8B-B14F-4D97-AF65-F5344CB8AC3E}">
        <p14:creationId xmlns:p14="http://schemas.microsoft.com/office/powerpoint/2010/main" val="774448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61DA4-A53D-3374-7D9C-9C3A042EBB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75D7EC-E99B-0802-55A4-9573F688BA33}"/>
              </a:ext>
            </a:extLst>
          </p:cNvPr>
          <p:cNvSpPr>
            <a:spLocks noGrp="1"/>
          </p:cNvSpPr>
          <p:nvPr>
            <p:ph type="title"/>
          </p:nvPr>
        </p:nvSpPr>
        <p:spPr>
          <a:xfrm>
            <a:off x="593756" y="0"/>
            <a:ext cx="11192959" cy="1325563"/>
          </a:xfrm>
        </p:spPr>
        <p:txBody>
          <a:bodyPr/>
          <a:lstStyle/>
          <a:p>
            <a:r>
              <a:rPr lang="tr-TR">
                <a:latin typeface="Arial"/>
                <a:cs typeface="Arial"/>
              </a:rPr>
              <a:t>Prompt Yazım Kuralları: Kibar Olmayın</a:t>
            </a:r>
            <a:endParaRPr lang="tr-TR" dirty="0"/>
          </a:p>
        </p:txBody>
      </p:sp>
      <p:sp>
        <p:nvSpPr>
          <p:cNvPr id="5" name="Google Shape;73;g2d1452ad35a_1_55">
            <a:extLst>
              <a:ext uri="{FF2B5EF4-FFF2-40B4-BE49-F238E27FC236}">
                <a16:creationId xmlns:a16="http://schemas.microsoft.com/office/drawing/2014/main" id="{24266C9A-1374-389D-7ED7-08FA581D1A85}"/>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6" name="Picture 9" descr="A screenshot of a website&#10;&#10;Description automatically generated">
            <a:extLst>
              <a:ext uri="{FF2B5EF4-FFF2-40B4-BE49-F238E27FC236}">
                <a16:creationId xmlns:a16="http://schemas.microsoft.com/office/drawing/2014/main" id="{9FAB2ACC-A5EC-7207-12E6-E892756019E8}"/>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8" name="Google Shape;73;g2d1452ad35a_1_55">
            <a:extLst>
              <a:ext uri="{FF2B5EF4-FFF2-40B4-BE49-F238E27FC236}">
                <a16:creationId xmlns:a16="http://schemas.microsoft.com/office/drawing/2014/main" id="{9CF9025E-5B09-A8E0-1150-FAAA2D0F39CD}"/>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12" name="Resim 11" descr="metin, ekran görüntüsü, yazılım, multimedya içeren bir resim&#10;&#10;Yapay zeka tarafından oluşturulan içerik yanlış olabilir.">
            <a:extLst>
              <a:ext uri="{FF2B5EF4-FFF2-40B4-BE49-F238E27FC236}">
                <a16:creationId xmlns:a16="http://schemas.microsoft.com/office/drawing/2014/main" id="{FD043DB5-447E-DBB4-DEB7-859E7EDBCAB6}"/>
              </a:ext>
            </a:extLst>
          </p:cNvPr>
          <p:cNvPicPr>
            <a:picLocks noChangeAspect="1"/>
          </p:cNvPicPr>
          <p:nvPr/>
        </p:nvPicPr>
        <p:blipFill>
          <a:blip r:embed="rId4">
            <a:extLst>
              <a:ext uri="{28A0092B-C50C-407E-A947-70E740481C1C}">
                <a14:useLocalDpi xmlns:a14="http://schemas.microsoft.com/office/drawing/2010/main" val="0"/>
              </a:ext>
            </a:extLst>
          </a:blip>
          <a:srcRect t="9281" b="32445"/>
          <a:stretch/>
        </p:blipFill>
        <p:spPr>
          <a:xfrm>
            <a:off x="1616471" y="1401767"/>
            <a:ext cx="3642697" cy="4600449"/>
          </a:xfrm>
          <a:prstGeom prst="rect">
            <a:avLst/>
          </a:prstGeom>
        </p:spPr>
      </p:pic>
      <p:sp>
        <p:nvSpPr>
          <p:cNvPr id="13" name="Düzlem 12">
            <a:extLst>
              <a:ext uri="{FF2B5EF4-FFF2-40B4-BE49-F238E27FC236}">
                <a16:creationId xmlns:a16="http://schemas.microsoft.com/office/drawing/2014/main" id="{18E7D17F-8938-DD25-35DB-85805473862C}"/>
              </a:ext>
            </a:extLst>
          </p:cNvPr>
          <p:cNvSpPr/>
          <p:nvPr/>
        </p:nvSpPr>
        <p:spPr>
          <a:xfrm>
            <a:off x="7723137" y="1955843"/>
            <a:ext cx="1245326" cy="1141549"/>
          </a:xfrm>
          <a:prstGeom prst="plaque">
            <a:avLst/>
          </a:prstGeom>
          <a:solidFill>
            <a:srgbClr val="7CC2F6"/>
          </a:solidFill>
          <a:ln>
            <a:solidFill>
              <a:srgbClr val="7CC2F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tr-TR"/>
              <a:t>ÖZETLE</a:t>
            </a:r>
            <a:endParaRPr lang="tr-TR" sz="1400"/>
          </a:p>
        </p:txBody>
      </p:sp>
      <p:sp>
        <p:nvSpPr>
          <p:cNvPr id="18" name="Düzlem 17">
            <a:extLst>
              <a:ext uri="{FF2B5EF4-FFF2-40B4-BE49-F238E27FC236}">
                <a16:creationId xmlns:a16="http://schemas.microsoft.com/office/drawing/2014/main" id="{0A05D344-4BA2-FB4E-C1D9-2612B2C9E14A}"/>
              </a:ext>
            </a:extLst>
          </p:cNvPr>
          <p:cNvSpPr/>
          <p:nvPr/>
        </p:nvSpPr>
        <p:spPr>
          <a:xfrm>
            <a:off x="6632388" y="2926080"/>
            <a:ext cx="1245326" cy="1141549"/>
          </a:xfrm>
          <a:prstGeom prst="plaque">
            <a:avLst/>
          </a:prstGeom>
          <a:solidFill>
            <a:srgbClr val="7CC2F6"/>
          </a:solidFill>
          <a:ln>
            <a:solidFill>
              <a:srgbClr val="7CC2F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tr-TR" sz="1400"/>
              <a:t>OLUŞTUR</a:t>
            </a:r>
          </a:p>
        </p:txBody>
      </p:sp>
      <p:sp>
        <p:nvSpPr>
          <p:cNvPr id="19" name="Düzlem 18">
            <a:extLst>
              <a:ext uri="{FF2B5EF4-FFF2-40B4-BE49-F238E27FC236}">
                <a16:creationId xmlns:a16="http://schemas.microsoft.com/office/drawing/2014/main" id="{C7602F40-D8BA-B659-C6B8-0B9C38179E8A}"/>
              </a:ext>
            </a:extLst>
          </p:cNvPr>
          <p:cNvSpPr/>
          <p:nvPr/>
        </p:nvSpPr>
        <p:spPr>
          <a:xfrm>
            <a:off x="7723137" y="3896317"/>
            <a:ext cx="1245326" cy="1141549"/>
          </a:xfrm>
          <a:prstGeom prst="plaque">
            <a:avLst/>
          </a:prstGeom>
          <a:solidFill>
            <a:srgbClr val="7CC2F6"/>
          </a:solidFill>
          <a:ln>
            <a:solidFill>
              <a:srgbClr val="7CC2F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tr-TR"/>
              <a:t>ÇİZ</a:t>
            </a:r>
          </a:p>
        </p:txBody>
      </p:sp>
      <p:sp>
        <p:nvSpPr>
          <p:cNvPr id="20" name="Düzlem 19">
            <a:extLst>
              <a:ext uri="{FF2B5EF4-FFF2-40B4-BE49-F238E27FC236}">
                <a16:creationId xmlns:a16="http://schemas.microsoft.com/office/drawing/2014/main" id="{917ED17D-ABFA-1043-BF4A-64109B5AECEF}"/>
              </a:ext>
            </a:extLst>
          </p:cNvPr>
          <p:cNvSpPr/>
          <p:nvPr/>
        </p:nvSpPr>
        <p:spPr>
          <a:xfrm>
            <a:off x="8813886" y="2926080"/>
            <a:ext cx="1245326" cy="1141549"/>
          </a:xfrm>
          <a:prstGeom prst="plaque">
            <a:avLst/>
          </a:prstGeom>
          <a:solidFill>
            <a:srgbClr val="7CC2F6"/>
          </a:solidFill>
          <a:ln>
            <a:solidFill>
              <a:srgbClr val="7CC2F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tr-TR"/>
              <a:t>YAZ</a:t>
            </a:r>
          </a:p>
        </p:txBody>
      </p:sp>
    </p:spTree>
    <p:extLst>
      <p:ext uri="{BB962C8B-B14F-4D97-AF65-F5344CB8AC3E}">
        <p14:creationId xmlns:p14="http://schemas.microsoft.com/office/powerpoint/2010/main" val="584874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B5530-003B-EACE-B4CD-EC4504523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BB403-E752-6C34-A33D-AA2CCFDCFCA3}"/>
              </a:ext>
            </a:extLst>
          </p:cNvPr>
          <p:cNvSpPr>
            <a:spLocks noGrp="1"/>
          </p:cNvSpPr>
          <p:nvPr>
            <p:ph type="title"/>
          </p:nvPr>
        </p:nvSpPr>
        <p:spPr>
          <a:xfrm>
            <a:off x="743486" y="0"/>
            <a:ext cx="11192959" cy="1325563"/>
          </a:xfrm>
        </p:spPr>
        <p:txBody>
          <a:bodyPr/>
          <a:lstStyle/>
          <a:p>
            <a:r>
              <a:rPr lang="tr-TR">
                <a:latin typeface="Arial"/>
                <a:cs typeface="Arial"/>
              </a:rPr>
              <a:t>Prompt Yazım Kuralları: Modele bir ‘Çıkış’ Verin</a:t>
            </a:r>
            <a:endParaRPr lang="tr-TR"/>
          </a:p>
        </p:txBody>
      </p:sp>
      <p:sp>
        <p:nvSpPr>
          <p:cNvPr id="3" name="Google Shape;73;g2d1452ad35a_1_55">
            <a:extLst>
              <a:ext uri="{FF2B5EF4-FFF2-40B4-BE49-F238E27FC236}">
                <a16:creationId xmlns:a16="http://schemas.microsoft.com/office/drawing/2014/main" id="{9B761525-5F59-A1F5-FEDF-02218CD1912E}"/>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5" name="Picture 9" descr="A screenshot of a website&#10;&#10;Description automatically generated">
            <a:extLst>
              <a:ext uri="{FF2B5EF4-FFF2-40B4-BE49-F238E27FC236}">
                <a16:creationId xmlns:a16="http://schemas.microsoft.com/office/drawing/2014/main" id="{4969CAC0-2784-0311-F952-BDE3E9D6FBB4}"/>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04DF4EC2-66A1-D98B-C7D5-494E255978AF}"/>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8" name="Resim 7">
            <a:extLst>
              <a:ext uri="{FF2B5EF4-FFF2-40B4-BE49-F238E27FC236}">
                <a16:creationId xmlns:a16="http://schemas.microsoft.com/office/drawing/2014/main" id="{8DA64253-5EE3-A254-9460-44BC87C3460D}"/>
              </a:ext>
            </a:extLst>
          </p:cNvPr>
          <p:cNvPicPr>
            <a:picLocks noChangeAspect="1"/>
          </p:cNvPicPr>
          <p:nvPr/>
        </p:nvPicPr>
        <p:blipFill>
          <a:blip r:embed="rId4"/>
          <a:stretch>
            <a:fillRect/>
          </a:stretch>
        </p:blipFill>
        <p:spPr>
          <a:xfrm>
            <a:off x="818187" y="1698362"/>
            <a:ext cx="4706007" cy="543001"/>
          </a:xfrm>
          <a:prstGeom prst="rect">
            <a:avLst/>
          </a:prstGeom>
        </p:spPr>
      </p:pic>
      <p:pic>
        <p:nvPicPr>
          <p:cNvPr id="10" name="Resim 9">
            <a:extLst>
              <a:ext uri="{FF2B5EF4-FFF2-40B4-BE49-F238E27FC236}">
                <a16:creationId xmlns:a16="http://schemas.microsoft.com/office/drawing/2014/main" id="{B367B1D5-6C24-B5B6-B89D-59A278D8AE33}"/>
              </a:ext>
            </a:extLst>
          </p:cNvPr>
          <p:cNvPicPr>
            <a:picLocks noChangeAspect="1"/>
          </p:cNvPicPr>
          <p:nvPr/>
        </p:nvPicPr>
        <p:blipFill>
          <a:blip r:embed="rId5"/>
          <a:stretch>
            <a:fillRect/>
          </a:stretch>
        </p:blipFill>
        <p:spPr>
          <a:xfrm>
            <a:off x="743486" y="2300180"/>
            <a:ext cx="7563906" cy="1857634"/>
          </a:xfrm>
          <a:prstGeom prst="rect">
            <a:avLst/>
          </a:prstGeom>
        </p:spPr>
      </p:pic>
      <p:pic>
        <p:nvPicPr>
          <p:cNvPr id="13" name="Resim 12">
            <a:extLst>
              <a:ext uri="{FF2B5EF4-FFF2-40B4-BE49-F238E27FC236}">
                <a16:creationId xmlns:a16="http://schemas.microsoft.com/office/drawing/2014/main" id="{31234601-920C-7383-9072-99A67BBA2069}"/>
              </a:ext>
            </a:extLst>
          </p:cNvPr>
          <p:cNvPicPr>
            <a:picLocks noChangeAspect="1"/>
          </p:cNvPicPr>
          <p:nvPr/>
        </p:nvPicPr>
        <p:blipFill>
          <a:blip r:embed="rId6"/>
          <a:stretch>
            <a:fillRect/>
          </a:stretch>
        </p:blipFill>
        <p:spPr>
          <a:xfrm>
            <a:off x="743486" y="4275447"/>
            <a:ext cx="5249008" cy="1228896"/>
          </a:xfrm>
          <a:prstGeom prst="rect">
            <a:avLst/>
          </a:prstGeom>
        </p:spPr>
      </p:pic>
      <p:pic>
        <p:nvPicPr>
          <p:cNvPr id="15" name="Resim 14">
            <a:extLst>
              <a:ext uri="{FF2B5EF4-FFF2-40B4-BE49-F238E27FC236}">
                <a16:creationId xmlns:a16="http://schemas.microsoft.com/office/drawing/2014/main" id="{2ED5F02B-D4F3-8C52-A869-963D5536D57A}"/>
              </a:ext>
            </a:extLst>
          </p:cNvPr>
          <p:cNvPicPr>
            <a:picLocks noChangeAspect="1"/>
          </p:cNvPicPr>
          <p:nvPr/>
        </p:nvPicPr>
        <p:blipFill>
          <a:blip r:embed="rId7"/>
          <a:stretch>
            <a:fillRect/>
          </a:stretch>
        </p:blipFill>
        <p:spPr>
          <a:xfrm>
            <a:off x="818187" y="5688808"/>
            <a:ext cx="6220693" cy="466790"/>
          </a:xfrm>
          <a:prstGeom prst="rect">
            <a:avLst/>
          </a:prstGeom>
        </p:spPr>
      </p:pic>
      <p:sp>
        <p:nvSpPr>
          <p:cNvPr id="16" name="Dalga 15">
            <a:extLst>
              <a:ext uri="{FF2B5EF4-FFF2-40B4-BE49-F238E27FC236}">
                <a16:creationId xmlns:a16="http://schemas.microsoft.com/office/drawing/2014/main" id="{D9E0DFA0-6297-9E16-B223-E765282DF5FE}"/>
              </a:ext>
            </a:extLst>
          </p:cNvPr>
          <p:cNvSpPr/>
          <p:nvPr/>
        </p:nvSpPr>
        <p:spPr>
          <a:xfrm>
            <a:off x="2829466" y="764177"/>
            <a:ext cx="2116183" cy="380770"/>
          </a:xfrm>
          <a:prstGeom prst="wav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600"/>
              <a:t>HALÜSİNASYON</a:t>
            </a:r>
          </a:p>
        </p:txBody>
      </p:sp>
    </p:spTree>
    <p:extLst>
      <p:ext uri="{BB962C8B-B14F-4D97-AF65-F5344CB8AC3E}">
        <p14:creationId xmlns:p14="http://schemas.microsoft.com/office/powerpoint/2010/main" val="361304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AB98A-B3C7-4ABB-7634-80F7F1260C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38EE6-243D-E459-59E5-93BA53A1D183}"/>
              </a:ext>
            </a:extLst>
          </p:cNvPr>
          <p:cNvSpPr>
            <a:spLocks noGrp="1"/>
          </p:cNvSpPr>
          <p:nvPr>
            <p:ph type="title"/>
          </p:nvPr>
        </p:nvSpPr>
        <p:spPr>
          <a:xfrm>
            <a:off x="743486" y="0"/>
            <a:ext cx="11192959" cy="1325563"/>
          </a:xfrm>
        </p:spPr>
        <p:txBody>
          <a:bodyPr/>
          <a:lstStyle/>
          <a:p>
            <a:r>
              <a:rPr lang="tr-TR" err="1">
                <a:latin typeface="Arial"/>
                <a:cs typeface="Arial"/>
              </a:rPr>
              <a:t>Prompt</a:t>
            </a:r>
            <a:r>
              <a:rPr lang="tr-TR">
                <a:latin typeface="Arial"/>
                <a:cs typeface="Arial"/>
              </a:rPr>
              <a:t> Yazım Kuralları: Talimatları Sonunda Tekrarlayın</a:t>
            </a:r>
            <a:endParaRPr lang="tr-TR" dirty="0"/>
          </a:p>
        </p:txBody>
      </p:sp>
      <p:sp>
        <p:nvSpPr>
          <p:cNvPr id="3" name="Google Shape;73;g2d1452ad35a_1_55">
            <a:extLst>
              <a:ext uri="{FF2B5EF4-FFF2-40B4-BE49-F238E27FC236}">
                <a16:creationId xmlns:a16="http://schemas.microsoft.com/office/drawing/2014/main" id="{C9B38382-7151-8D19-D229-84D99F49E309}"/>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5" name="Picture 9" descr="A screenshot of a website&#10;&#10;Description automatically generated">
            <a:extLst>
              <a:ext uri="{FF2B5EF4-FFF2-40B4-BE49-F238E27FC236}">
                <a16:creationId xmlns:a16="http://schemas.microsoft.com/office/drawing/2014/main" id="{E0993B7F-9598-8CC2-9CFC-A9F8E6D165F8}"/>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12E14F76-06C5-2597-0723-D531CFE70FBC}"/>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8" name="Resim 7">
            <a:extLst>
              <a:ext uri="{FF2B5EF4-FFF2-40B4-BE49-F238E27FC236}">
                <a16:creationId xmlns:a16="http://schemas.microsoft.com/office/drawing/2014/main" id="{8554FE89-893F-89BC-0FA8-F78497F29FF7}"/>
              </a:ext>
            </a:extLst>
          </p:cNvPr>
          <p:cNvPicPr>
            <a:picLocks noChangeAspect="1"/>
          </p:cNvPicPr>
          <p:nvPr/>
        </p:nvPicPr>
        <p:blipFill>
          <a:blip r:embed="rId4"/>
          <a:stretch>
            <a:fillRect/>
          </a:stretch>
        </p:blipFill>
        <p:spPr>
          <a:xfrm>
            <a:off x="743486" y="1781386"/>
            <a:ext cx="4521267" cy="3961110"/>
          </a:xfrm>
          <a:prstGeom prst="rect">
            <a:avLst/>
          </a:prstGeom>
        </p:spPr>
      </p:pic>
      <p:pic>
        <p:nvPicPr>
          <p:cNvPr id="10" name="Resim 9">
            <a:extLst>
              <a:ext uri="{FF2B5EF4-FFF2-40B4-BE49-F238E27FC236}">
                <a16:creationId xmlns:a16="http://schemas.microsoft.com/office/drawing/2014/main" id="{2FB00AA0-0E60-8894-2A4A-CD57ADED9917}"/>
              </a:ext>
            </a:extLst>
          </p:cNvPr>
          <p:cNvPicPr>
            <a:picLocks noChangeAspect="1"/>
          </p:cNvPicPr>
          <p:nvPr/>
        </p:nvPicPr>
        <p:blipFill>
          <a:blip r:embed="rId5"/>
          <a:stretch>
            <a:fillRect/>
          </a:stretch>
        </p:blipFill>
        <p:spPr>
          <a:xfrm>
            <a:off x="5411601" y="2438331"/>
            <a:ext cx="5762417" cy="2561919"/>
          </a:xfrm>
          <a:prstGeom prst="rect">
            <a:avLst/>
          </a:prstGeom>
        </p:spPr>
      </p:pic>
    </p:spTree>
    <p:extLst>
      <p:ext uri="{BB962C8B-B14F-4D97-AF65-F5344CB8AC3E}">
        <p14:creationId xmlns:p14="http://schemas.microsoft.com/office/powerpoint/2010/main" val="201515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3617D-DBC4-22F7-C5D7-AB86B696B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050C53-B8BC-B798-EEFB-8229B310B695}"/>
              </a:ext>
            </a:extLst>
          </p:cNvPr>
          <p:cNvSpPr>
            <a:spLocks noGrp="1"/>
          </p:cNvSpPr>
          <p:nvPr>
            <p:ph type="title"/>
          </p:nvPr>
        </p:nvSpPr>
        <p:spPr>
          <a:xfrm>
            <a:off x="743486" y="0"/>
            <a:ext cx="11192959" cy="1325563"/>
          </a:xfrm>
        </p:spPr>
        <p:txBody>
          <a:bodyPr/>
          <a:lstStyle/>
          <a:p>
            <a:r>
              <a:rPr lang="tr-TR">
                <a:latin typeface="Arial"/>
                <a:cs typeface="Arial"/>
              </a:rPr>
              <a:t>Prompt Yazım Kuralları: Düşünce Zinciri Oluşturun</a:t>
            </a:r>
            <a:endParaRPr lang="tr-TR"/>
          </a:p>
        </p:txBody>
      </p:sp>
      <p:pic>
        <p:nvPicPr>
          <p:cNvPr id="9" name="Picture 8">
            <a:extLst>
              <a:ext uri="{FF2B5EF4-FFF2-40B4-BE49-F238E27FC236}">
                <a16:creationId xmlns:a16="http://schemas.microsoft.com/office/drawing/2014/main" id="{84E2B614-A6A8-306A-8213-CE2A127156FB}"/>
              </a:ext>
            </a:extLst>
          </p:cNvPr>
          <p:cNvPicPr>
            <a:picLocks noChangeAspect="1"/>
          </p:cNvPicPr>
          <p:nvPr/>
        </p:nvPicPr>
        <p:blipFill>
          <a:blip r:embed="rId3"/>
          <a:stretch>
            <a:fillRect/>
          </a:stretch>
        </p:blipFill>
        <p:spPr>
          <a:xfrm>
            <a:off x="749508" y="2016039"/>
            <a:ext cx="10692984" cy="1861898"/>
          </a:xfrm>
          <a:prstGeom prst="rect">
            <a:avLst/>
          </a:prstGeom>
        </p:spPr>
      </p:pic>
      <p:sp>
        <p:nvSpPr>
          <p:cNvPr id="3" name="Google Shape;73;g2d1452ad35a_1_55">
            <a:extLst>
              <a:ext uri="{FF2B5EF4-FFF2-40B4-BE49-F238E27FC236}">
                <a16:creationId xmlns:a16="http://schemas.microsoft.com/office/drawing/2014/main" id="{BCBE5FB5-21F3-1C0E-2EE4-77D1D2BB2721}"/>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018FF3A6-E054-9B42-3EA0-4C39FF82F8F3}"/>
              </a:ext>
            </a:extLst>
          </p:cNvPr>
          <p:cNvPicPr>
            <a:picLocks noChangeAspect="1"/>
          </p:cNvPicPr>
          <p:nvPr/>
        </p:nvPicPr>
        <p:blipFill rotWithShape="1">
          <a:blip r:embed="rId4"/>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9F7F4ECA-C8A8-DBE9-B85B-1536E8111F17}"/>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7741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35611-BD9A-823F-A2F3-FED006AEC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4EBE0-5FF0-BA12-59C5-98644C12150C}"/>
              </a:ext>
            </a:extLst>
          </p:cNvPr>
          <p:cNvSpPr>
            <a:spLocks noGrp="1"/>
          </p:cNvSpPr>
          <p:nvPr>
            <p:ph type="title"/>
          </p:nvPr>
        </p:nvSpPr>
        <p:spPr>
          <a:xfrm>
            <a:off x="593756" y="0"/>
            <a:ext cx="11192959" cy="1325563"/>
          </a:xfrm>
        </p:spPr>
        <p:txBody>
          <a:bodyPr/>
          <a:lstStyle/>
          <a:p>
            <a:r>
              <a:rPr lang="tr-TR">
                <a:latin typeface="Arial"/>
                <a:cs typeface="Arial"/>
              </a:rPr>
              <a:t>Daha iyi sonuçlar için 6 strateji</a:t>
            </a:r>
          </a:p>
        </p:txBody>
      </p:sp>
      <p:pic>
        <p:nvPicPr>
          <p:cNvPr id="3" name="Resim 4">
            <a:extLst>
              <a:ext uri="{FF2B5EF4-FFF2-40B4-BE49-F238E27FC236}">
                <a16:creationId xmlns:a16="http://schemas.microsoft.com/office/drawing/2014/main" id="{597BCA43-7055-BCE4-E74C-17430D1C46C6}"/>
              </a:ext>
            </a:extLst>
          </p:cNvPr>
          <p:cNvPicPr>
            <a:picLocks noChangeAspect="1"/>
          </p:cNvPicPr>
          <p:nvPr/>
        </p:nvPicPr>
        <p:blipFill>
          <a:blip r:embed="rId3"/>
          <a:stretch>
            <a:fillRect/>
          </a:stretch>
        </p:blipFill>
        <p:spPr>
          <a:xfrm>
            <a:off x="788505" y="1500808"/>
            <a:ext cx="3267531" cy="2981741"/>
          </a:xfrm>
          <a:prstGeom prst="rect">
            <a:avLst/>
          </a:prstGeom>
        </p:spPr>
      </p:pic>
      <p:pic>
        <p:nvPicPr>
          <p:cNvPr id="4" name="Resim 6">
            <a:extLst>
              <a:ext uri="{FF2B5EF4-FFF2-40B4-BE49-F238E27FC236}">
                <a16:creationId xmlns:a16="http://schemas.microsoft.com/office/drawing/2014/main" id="{7955CFFA-B0DD-076F-C20F-515C84FA1D7D}"/>
              </a:ext>
            </a:extLst>
          </p:cNvPr>
          <p:cNvPicPr>
            <a:picLocks noChangeAspect="1"/>
          </p:cNvPicPr>
          <p:nvPr/>
        </p:nvPicPr>
        <p:blipFill>
          <a:blip r:embed="rId4"/>
          <a:stretch>
            <a:fillRect/>
          </a:stretch>
        </p:blipFill>
        <p:spPr>
          <a:xfrm>
            <a:off x="5277941" y="1338860"/>
            <a:ext cx="5134692" cy="3305636"/>
          </a:xfrm>
          <a:prstGeom prst="rect">
            <a:avLst/>
          </a:prstGeom>
        </p:spPr>
      </p:pic>
      <p:sp>
        <p:nvSpPr>
          <p:cNvPr id="5" name="Metin kutusu 9">
            <a:extLst>
              <a:ext uri="{FF2B5EF4-FFF2-40B4-BE49-F238E27FC236}">
                <a16:creationId xmlns:a16="http://schemas.microsoft.com/office/drawing/2014/main" id="{1191EEE0-7C79-D507-971D-5C9D78DF2544}"/>
              </a:ext>
            </a:extLst>
          </p:cNvPr>
          <p:cNvSpPr txBox="1"/>
          <p:nvPr/>
        </p:nvSpPr>
        <p:spPr>
          <a:xfrm>
            <a:off x="788505" y="5172526"/>
            <a:ext cx="6097656" cy="369332"/>
          </a:xfrm>
          <a:prstGeom prst="rect">
            <a:avLst/>
          </a:prstGeom>
          <a:noFill/>
        </p:spPr>
        <p:txBody>
          <a:bodyPr wrap="square">
            <a:spAutoFit/>
          </a:bodyPr>
          <a:lstStyle/>
          <a:p>
            <a:r>
              <a:rPr lang="en-US" dirty="0">
                <a:solidFill>
                  <a:srgbClr val="0070C0"/>
                </a:solidFill>
              </a:rPr>
              <a:t>https://platform.openai.com/docs/guides/prompt-engineering</a:t>
            </a:r>
          </a:p>
        </p:txBody>
      </p:sp>
      <p:sp>
        <p:nvSpPr>
          <p:cNvPr id="6" name="Google Shape;73;g2d1452ad35a_1_55">
            <a:extLst>
              <a:ext uri="{FF2B5EF4-FFF2-40B4-BE49-F238E27FC236}">
                <a16:creationId xmlns:a16="http://schemas.microsoft.com/office/drawing/2014/main" id="{81731405-DA96-E70D-95DA-93437615B4D0}"/>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7" name="Picture 9" descr="A screenshot of a website&#10;&#10;Description automatically generated">
            <a:extLst>
              <a:ext uri="{FF2B5EF4-FFF2-40B4-BE49-F238E27FC236}">
                <a16:creationId xmlns:a16="http://schemas.microsoft.com/office/drawing/2014/main" id="{A139DEA8-ABD9-C34A-4CFD-5CEDE9C85AD5}"/>
              </a:ext>
            </a:extLst>
          </p:cNvPr>
          <p:cNvPicPr>
            <a:picLocks noChangeAspect="1"/>
          </p:cNvPicPr>
          <p:nvPr/>
        </p:nvPicPr>
        <p:blipFill rotWithShape="1">
          <a:blip r:embed="rId5"/>
          <a:srcRect t="20977" b="13346"/>
          <a:stretch/>
        </p:blipFill>
        <p:spPr>
          <a:xfrm>
            <a:off x="10625612" y="6406821"/>
            <a:ext cx="1462217" cy="384136"/>
          </a:xfrm>
          <a:prstGeom prst="rect">
            <a:avLst/>
          </a:prstGeom>
        </p:spPr>
      </p:pic>
      <p:sp>
        <p:nvSpPr>
          <p:cNvPr id="8" name="Google Shape;73;g2d1452ad35a_1_55">
            <a:extLst>
              <a:ext uri="{FF2B5EF4-FFF2-40B4-BE49-F238E27FC236}">
                <a16:creationId xmlns:a16="http://schemas.microsoft.com/office/drawing/2014/main" id="{4B505900-B506-E8B7-B8A1-ABC70054A342}"/>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7115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9B649-CDD8-2F24-E3A2-16DB231EE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DDB3D-DEB2-B394-0EA6-1F7FC79C8F6E}"/>
              </a:ext>
            </a:extLst>
          </p:cNvPr>
          <p:cNvSpPr>
            <a:spLocks noGrp="1"/>
          </p:cNvSpPr>
          <p:nvPr>
            <p:ph type="title"/>
          </p:nvPr>
        </p:nvSpPr>
        <p:spPr>
          <a:xfrm>
            <a:off x="593756" y="0"/>
            <a:ext cx="11192959" cy="1325563"/>
          </a:xfrm>
        </p:spPr>
        <p:txBody>
          <a:bodyPr/>
          <a:lstStyle/>
          <a:p>
            <a:r>
              <a:rPr lang="tr-TR">
                <a:latin typeface="Arial"/>
                <a:cs typeface="Arial"/>
              </a:rPr>
              <a:t>Prompt Mühendisliği Teknikleri</a:t>
            </a:r>
            <a:endParaRPr lang="tr-TR"/>
          </a:p>
        </p:txBody>
      </p:sp>
      <p:sp>
        <p:nvSpPr>
          <p:cNvPr id="3" name="Text Placeholder 5">
            <a:extLst>
              <a:ext uri="{FF2B5EF4-FFF2-40B4-BE49-F238E27FC236}">
                <a16:creationId xmlns:a16="http://schemas.microsoft.com/office/drawing/2014/main" id="{A5AF5305-55F1-04B1-D163-9BB6E4B447AE}"/>
              </a:ext>
            </a:extLst>
          </p:cNvPr>
          <p:cNvSpPr txBox="1">
            <a:spLocks/>
          </p:cNvSpPr>
          <p:nvPr/>
        </p:nvSpPr>
        <p:spPr>
          <a:xfrm>
            <a:off x="381000" y="1143000"/>
            <a:ext cx="5486400" cy="5029200"/>
          </a:xfrm>
          <a:prstGeom prst="rect">
            <a:avLst/>
          </a:prstGeom>
        </p:spPr>
        <p:txBody>
          <a:bodyPr lIns="0" tIns="45720" rIns="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b="1">
                <a:latin typeface="Calibri" panose="020F0502020204030204" pitchFamily="34" charset="0"/>
                <a:cs typeface="Calibri" panose="020F0502020204030204" pitchFamily="34" charset="0"/>
              </a:rPr>
              <a:t>Zero- shot: </a:t>
            </a:r>
            <a:r>
              <a:rPr lang="en-US" sz="1800">
                <a:latin typeface="Calibri" panose="020F0502020204030204" pitchFamily="34" charset="0"/>
                <a:cs typeface="Calibri" panose="020F0502020204030204" pitchFamily="34" charset="0"/>
              </a:rPr>
              <a:t>Sıfır atış: Talimatlar aracılığıyla açıklanan veri kümeleri üzerinde ince ayar modelleri kavramıdır. Talimatlar kullanılarak istenen eylemin yapılması sürecidir.</a:t>
            </a:r>
            <a:endParaRPr lang="en-US" dirty="0">
              <a:latin typeface="Calibri" panose="020F0502020204030204" pitchFamily="34" charset="0"/>
              <a:cs typeface="Calibri" panose="020F0502020204030204" pitchFamily="34" charset="0"/>
            </a:endParaRPr>
          </a:p>
        </p:txBody>
      </p:sp>
      <p:sp>
        <p:nvSpPr>
          <p:cNvPr id="4" name="Text Placeholder 6">
            <a:extLst>
              <a:ext uri="{FF2B5EF4-FFF2-40B4-BE49-F238E27FC236}">
                <a16:creationId xmlns:a16="http://schemas.microsoft.com/office/drawing/2014/main" id="{C52F5297-B467-B4E9-9296-93E280B212D6}"/>
              </a:ext>
            </a:extLst>
          </p:cNvPr>
          <p:cNvSpPr txBox="1">
            <a:spLocks/>
          </p:cNvSpPr>
          <p:nvPr/>
        </p:nvSpPr>
        <p:spPr>
          <a:xfrm>
            <a:off x="6324600" y="1143000"/>
            <a:ext cx="5486400" cy="5029200"/>
          </a:xfrm>
          <a:prstGeom prst="rect">
            <a:avLst/>
          </a:prstGeom>
        </p:spPr>
        <p:txBody>
          <a:bodyPr lIns="0" tIns="45720" rIns="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b="1">
                <a:latin typeface="Calibri" panose="020F0502020204030204" pitchFamily="34" charset="0"/>
                <a:cs typeface="Calibri" panose="020F0502020204030204" pitchFamily="34" charset="0"/>
              </a:rPr>
              <a:t>Few-shot: </a:t>
            </a:r>
            <a:r>
              <a:rPr lang="tr-TR" sz="1800">
                <a:latin typeface="Calibri" panose="020F0502020204030204" pitchFamily="34" charset="0"/>
                <a:cs typeface="Calibri" panose="020F0502020204030204" pitchFamily="34" charset="0"/>
              </a:rPr>
              <a:t>Az Atış, </a:t>
            </a:r>
            <a:r>
              <a:rPr lang="en-US" sz="1800">
                <a:latin typeface="Calibri" panose="020F0502020204030204" pitchFamily="34" charset="0"/>
                <a:cs typeface="Calibri" panose="020F0502020204030204" pitchFamily="34" charset="0"/>
              </a:rPr>
              <a:t>Modelin nasıl çıktı üretmesi gerektiğini ipuçlarıyla anlatma sürecidir.</a:t>
            </a:r>
            <a:endParaRPr lang="en-US" sz="1800" dirty="0">
              <a:latin typeface="Calibri" panose="020F0502020204030204" pitchFamily="34" charset="0"/>
              <a:cs typeface="Calibri" panose="020F0502020204030204" pitchFamily="34" charset="0"/>
            </a:endParaRPr>
          </a:p>
        </p:txBody>
      </p:sp>
      <p:sp>
        <p:nvSpPr>
          <p:cNvPr id="17" name="TextBox 20">
            <a:extLst>
              <a:ext uri="{FF2B5EF4-FFF2-40B4-BE49-F238E27FC236}">
                <a16:creationId xmlns:a16="http://schemas.microsoft.com/office/drawing/2014/main" id="{9C4450BF-5CDA-759B-C874-4D07B8A0922E}"/>
              </a:ext>
            </a:extLst>
          </p:cNvPr>
          <p:cNvSpPr txBox="1"/>
          <p:nvPr/>
        </p:nvSpPr>
        <p:spPr>
          <a:xfrm>
            <a:off x="618264" y="4263531"/>
            <a:ext cx="2575170" cy="339464"/>
          </a:xfrm>
          <a:prstGeom prst="rect">
            <a:avLst/>
          </a:prstGeom>
          <a:noFill/>
        </p:spPr>
        <p:txBody>
          <a:bodyPr wrap="none" rtlCol="0">
            <a:noAutofit/>
          </a:bodyPr>
          <a:lstStyle/>
          <a:p>
            <a:pPr algn="l"/>
            <a:r>
              <a:rPr lang="tr-TR" sz="1200" i="1" dirty="0">
                <a:solidFill>
                  <a:schemeClr val="bg1">
                    <a:lumMod val="50000"/>
                  </a:schemeClr>
                </a:solidFill>
                <a:latin typeface="Calibri" panose="020F0502020204030204" pitchFamily="34" charset="0"/>
                <a:cs typeface="Calibri" panose="020F0502020204030204" pitchFamily="34" charset="0"/>
              </a:rPr>
              <a:t>Input: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18" name="TextBox 20">
            <a:extLst>
              <a:ext uri="{FF2B5EF4-FFF2-40B4-BE49-F238E27FC236}">
                <a16:creationId xmlns:a16="http://schemas.microsoft.com/office/drawing/2014/main" id="{25C911B5-DA34-0C34-C569-5E2EE5143114}"/>
              </a:ext>
            </a:extLst>
          </p:cNvPr>
          <p:cNvSpPr txBox="1"/>
          <p:nvPr/>
        </p:nvSpPr>
        <p:spPr>
          <a:xfrm>
            <a:off x="618264" y="2963143"/>
            <a:ext cx="2575170" cy="339464"/>
          </a:xfrm>
          <a:prstGeom prst="rect">
            <a:avLst/>
          </a:prstGeom>
          <a:noFill/>
        </p:spPr>
        <p:txBody>
          <a:bodyPr wrap="none" rtlCol="0">
            <a:noAutofit/>
          </a:bodyPr>
          <a:lstStyle/>
          <a:p>
            <a:pPr algn="l"/>
            <a:r>
              <a:rPr lang="tr-TR" sz="1200" i="1" dirty="0" err="1">
                <a:solidFill>
                  <a:schemeClr val="bg1">
                    <a:lumMod val="50000"/>
                  </a:schemeClr>
                </a:solidFill>
                <a:latin typeface="Calibri" panose="020F0502020204030204" pitchFamily="34" charset="0"/>
                <a:cs typeface="Calibri" panose="020F0502020204030204" pitchFamily="34" charset="0"/>
              </a:rPr>
              <a:t>Prompt</a:t>
            </a:r>
            <a:r>
              <a:rPr lang="tr-TR" sz="1200" i="1" dirty="0">
                <a:solidFill>
                  <a:schemeClr val="bg1">
                    <a:lumMod val="50000"/>
                  </a:schemeClr>
                </a:solidFill>
                <a:latin typeface="Calibri" panose="020F0502020204030204" pitchFamily="34" charset="0"/>
                <a:cs typeface="Calibri" panose="020F0502020204030204" pitchFamily="34" charset="0"/>
              </a:rPr>
              <a: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19" name="TextBox 20">
            <a:extLst>
              <a:ext uri="{FF2B5EF4-FFF2-40B4-BE49-F238E27FC236}">
                <a16:creationId xmlns:a16="http://schemas.microsoft.com/office/drawing/2014/main" id="{DE8AAEB0-4C3C-3E9D-DC19-B110B56B02DD}"/>
              </a:ext>
            </a:extLst>
          </p:cNvPr>
          <p:cNvSpPr txBox="1"/>
          <p:nvPr/>
        </p:nvSpPr>
        <p:spPr>
          <a:xfrm>
            <a:off x="618264" y="5439055"/>
            <a:ext cx="2575170" cy="339464"/>
          </a:xfrm>
          <a:prstGeom prst="rect">
            <a:avLst/>
          </a:prstGeom>
          <a:noFill/>
        </p:spPr>
        <p:txBody>
          <a:bodyPr wrap="none" rtlCol="0">
            <a:noAutofit/>
          </a:bodyPr>
          <a:lstStyle/>
          <a:p>
            <a:pPr algn="l"/>
            <a:r>
              <a:rPr lang="tr-TR" sz="1200" i="1" dirty="0" err="1">
                <a:solidFill>
                  <a:schemeClr val="bg1">
                    <a:lumMod val="50000"/>
                  </a:schemeClr>
                </a:solidFill>
                <a:latin typeface="Calibri" panose="020F0502020204030204" pitchFamily="34" charset="0"/>
                <a:cs typeface="Calibri" panose="020F0502020204030204" pitchFamily="34" charset="0"/>
              </a:rPr>
              <a:t>Output</a:t>
            </a:r>
            <a:r>
              <a:rPr lang="tr-TR" sz="1200" i="1" dirty="0">
                <a:solidFill>
                  <a:schemeClr val="bg1">
                    <a:lumMod val="50000"/>
                  </a:schemeClr>
                </a:solidFill>
                <a:latin typeface="Calibri" panose="020F0502020204030204" pitchFamily="34" charset="0"/>
                <a:cs typeface="Calibri" panose="020F0502020204030204" pitchFamily="34" charset="0"/>
              </a:rPr>
              <a: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20" name="TextBox 20">
            <a:extLst>
              <a:ext uri="{FF2B5EF4-FFF2-40B4-BE49-F238E27FC236}">
                <a16:creationId xmlns:a16="http://schemas.microsoft.com/office/drawing/2014/main" id="{AF28663A-E4F6-EDDD-5CAB-AFC1D4F48C50}"/>
              </a:ext>
            </a:extLst>
          </p:cNvPr>
          <p:cNvSpPr txBox="1"/>
          <p:nvPr/>
        </p:nvSpPr>
        <p:spPr>
          <a:xfrm>
            <a:off x="6522300" y="4263531"/>
            <a:ext cx="2575170" cy="339464"/>
          </a:xfrm>
          <a:prstGeom prst="rect">
            <a:avLst/>
          </a:prstGeom>
          <a:noFill/>
        </p:spPr>
        <p:txBody>
          <a:bodyPr wrap="none" rtlCol="0">
            <a:noAutofit/>
          </a:bodyPr>
          <a:lstStyle/>
          <a:p>
            <a:pPr algn="l"/>
            <a:r>
              <a:rPr lang="tr-TR" sz="1200" i="1" dirty="0">
                <a:solidFill>
                  <a:schemeClr val="bg1">
                    <a:lumMod val="50000"/>
                  </a:schemeClr>
                </a:solidFill>
                <a:latin typeface="Calibri" panose="020F0502020204030204" pitchFamily="34" charset="0"/>
                <a:cs typeface="Calibri" panose="020F0502020204030204" pitchFamily="34" charset="0"/>
              </a:rPr>
              <a:t>Input: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B5B8E339-705B-8530-73D0-87DA60CC4679}"/>
              </a:ext>
            </a:extLst>
          </p:cNvPr>
          <p:cNvSpPr txBox="1"/>
          <p:nvPr/>
        </p:nvSpPr>
        <p:spPr>
          <a:xfrm>
            <a:off x="6492630" y="2255005"/>
            <a:ext cx="2575170" cy="339464"/>
          </a:xfrm>
          <a:prstGeom prst="rect">
            <a:avLst/>
          </a:prstGeom>
          <a:noFill/>
        </p:spPr>
        <p:txBody>
          <a:bodyPr wrap="none" rtlCol="0">
            <a:noAutofit/>
          </a:bodyPr>
          <a:lstStyle/>
          <a:p>
            <a:pPr algn="l"/>
            <a:r>
              <a:rPr lang="tr-TR" sz="1200" i="1" dirty="0" err="1">
                <a:solidFill>
                  <a:schemeClr val="bg1">
                    <a:lumMod val="50000"/>
                  </a:schemeClr>
                </a:solidFill>
                <a:latin typeface="Calibri" panose="020F0502020204030204" pitchFamily="34" charset="0"/>
                <a:cs typeface="Calibri" panose="020F0502020204030204" pitchFamily="34" charset="0"/>
              </a:rPr>
              <a:t>Prompt</a:t>
            </a:r>
            <a:r>
              <a:rPr lang="tr-TR" sz="1200" i="1" dirty="0">
                <a:solidFill>
                  <a:schemeClr val="bg1">
                    <a:lumMod val="50000"/>
                  </a:schemeClr>
                </a:solidFill>
                <a:latin typeface="Calibri" panose="020F0502020204030204" pitchFamily="34" charset="0"/>
                <a:cs typeface="Calibri" panose="020F0502020204030204" pitchFamily="34" charset="0"/>
              </a:rPr>
              <a: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22" name="TextBox 20">
            <a:extLst>
              <a:ext uri="{FF2B5EF4-FFF2-40B4-BE49-F238E27FC236}">
                <a16:creationId xmlns:a16="http://schemas.microsoft.com/office/drawing/2014/main" id="{682493F1-1F1C-19FD-2CA7-566F6B493611}"/>
              </a:ext>
            </a:extLst>
          </p:cNvPr>
          <p:cNvSpPr txBox="1"/>
          <p:nvPr/>
        </p:nvSpPr>
        <p:spPr>
          <a:xfrm>
            <a:off x="6522300" y="5439055"/>
            <a:ext cx="2575170" cy="339464"/>
          </a:xfrm>
          <a:prstGeom prst="rect">
            <a:avLst/>
          </a:prstGeom>
          <a:noFill/>
        </p:spPr>
        <p:txBody>
          <a:bodyPr wrap="none" rtlCol="0">
            <a:noAutofit/>
          </a:bodyPr>
          <a:lstStyle/>
          <a:p>
            <a:pPr algn="l"/>
            <a:r>
              <a:rPr lang="tr-TR" sz="1200" i="1" dirty="0" err="1">
                <a:solidFill>
                  <a:schemeClr val="bg1">
                    <a:lumMod val="50000"/>
                  </a:schemeClr>
                </a:solidFill>
                <a:latin typeface="Calibri" panose="020F0502020204030204" pitchFamily="34" charset="0"/>
                <a:cs typeface="Calibri" panose="020F0502020204030204" pitchFamily="34" charset="0"/>
              </a:rPr>
              <a:t>Output</a:t>
            </a:r>
            <a:r>
              <a:rPr lang="tr-TR" sz="1200" i="1" dirty="0">
                <a:solidFill>
                  <a:schemeClr val="bg1">
                    <a:lumMod val="50000"/>
                  </a:schemeClr>
                </a:solidFill>
                <a:latin typeface="Calibri" panose="020F0502020204030204" pitchFamily="34" charset="0"/>
                <a:cs typeface="Calibri" panose="020F0502020204030204" pitchFamily="34" charset="0"/>
              </a:rPr>
              <a: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pic>
        <p:nvPicPr>
          <p:cNvPr id="24" name="Resim 23">
            <a:extLst>
              <a:ext uri="{FF2B5EF4-FFF2-40B4-BE49-F238E27FC236}">
                <a16:creationId xmlns:a16="http://schemas.microsoft.com/office/drawing/2014/main" id="{AF20D784-4D82-7DB4-78EE-DBE363452895}"/>
              </a:ext>
            </a:extLst>
          </p:cNvPr>
          <p:cNvPicPr>
            <a:picLocks noChangeAspect="1"/>
          </p:cNvPicPr>
          <p:nvPr/>
        </p:nvPicPr>
        <p:blipFill>
          <a:blip r:embed="rId3"/>
          <a:stretch>
            <a:fillRect/>
          </a:stretch>
        </p:blipFill>
        <p:spPr>
          <a:xfrm>
            <a:off x="618264" y="3300189"/>
            <a:ext cx="3462678" cy="683219"/>
          </a:xfrm>
          <a:prstGeom prst="rect">
            <a:avLst/>
          </a:prstGeom>
        </p:spPr>
      </p:pic>
      <p:pic>
        <p:nvPicPr>
          <p:cNvPr id="26" name="Resim 25">
            <a:extLst>
              <a:ext uri="{FF2B5EF4-FFF2-40B4-BE49-F238E27FC236}">
                <a16:creationId xmlns:a16="http://schemas.microsoft.com/office/drawing/2014/main" id="{0ABF1BF8-4099-3975-5ED0-A428A4FD4CA3}"/>
              </a:ext>
            </a:extLst>
          </p:cNvPr>
          <p:cNvPicPr>
            <a:picLocks noChangeAspect="1"/>
          </p:cNvPicPr>
          <p:nvPr/>
        </p:nvPicPr>
        <p:blipFill>
          <a:blip r:embed="rId4"/>
          <a:stretch>
            <a:fillRect/>
          </a:stretch>
        </p:blipFill>
        <p:spPr>
          <a:xfrm>
            <a:off x="639341" y="4602995"/>
            <a:ext cx="2076740" cy="638264"/>
          </a:xfrm>
          <a:prstGeom prst="rect">
            <a:avLst/>
          </a:prstGeom>
        </p:spPr>
      </p:pic>
      <p:pic>
        <p:nvPicPr>
          <p:cNvPr id="28" name="Resim 27">
            <a:extLst>
              <a:ext uri="{FF2B5EF4-FFF2-40B4-BE49-F238E27FC236}">
                <a16:creationId xmlns:a16="http://schemas.microsoft.com/office/drawing/2014/main" id="{7423EBAA-1300-9373-8BEB-7C185B519AEA}"/>
              </a:ext>
            </a:extLst>
          </p:cNvPr>
          <p:cNvPicPr>
            <a:picLocks noChangeAspect="1"/>
          </p:cNvPicPr>
          <p:nvPr/>
        </p:nvPicPr>
        <p:blipFill>
          <a:blip r:embed="rId5"/>
          <a:stretch>
            <a:fillRect/>
          </a:stretch>
        </p:blipFill>
        <p:spPr>
          <a:xfrm>
            <a:off x="639341" y="5767331"/>
            <a:ext cx="600159" cy="724001"/>
          </a:xfrm>
          <a:prstGeom prst="rect">
            <a:avLst/>
          </a:prstGeom>
        </p:spPr>
      </p:pic>
      <p:pic>
        <p:nvPicPr>
          <p:cNvPr id="30" name="Resim 29">
            <a:extLst>
              <a:ext uri="{FF2B5EF4-FFF2-40B4-BE49-F238E27FC236}">
                <a16:creationId xmlns:a16="http://schemas.microsoft.com/office/drawing/2014/main" id="{D544761E-4FA2-B283-4401-BB580854AA53}"/>
              </a:ext>
            </a:extLst>
          </p:cNvPr>
          <p:cNvPicPr>
            <a:picLocks noChangeAspect="1"/>
          </p:cNvPicPr>
          <p:nvPr/>
        </p:nvPicPr>
        <p:blipFill>
          <a:blip r:embed="rId6"/>
          <a:stretch>
            <a:fillRect/>
          </a:stretch>
        </p:blipFill>
        <p:spPr>
          <a:xfrm>
            <a:off x="6522300" y="4730472"/>
            <a:ext cx="2410161" cy="581106"/>
          </a:xfrm>
          <a:prstGeom prst="rect">
            <a:avLst/>
          </a:prstGeom>
        </p:spPr>
      </p:pic>
      <p:pic>
        <p:nvPicPr>
          <p:cNvPr id="32" name="Resim 31">
            <a:extLst>
              <a:ext uri="{FF2B5EF4-FFF2-40B4-BE49-F238E27FC236}">
                <a16:creationId xmlns:a16="http://schemas.microsoft.com/office/drawing/2014/main" id="{8F74CD43-704D-51F7-53A6-E83A10FA16A4}"/>
              </a:ext>
            </a:extLst>
          </p:cNvPr>
          <p:cNvPicPr>
            <a:picLocks noChangeAspect="1"/>
          </p:cNvPicPr>
          <p:nvPr/>
        </p:nvPicPr>
        <p:blipFill>
          <a:blip r:embed="rId7"/>
          <a:stretch>
            <a:fillRect/>
          </a:stretch>
        </p:blipFill>
        <p:spPr>
          <a:xfrm>
            <a:off x="6539559" y="5814962"/>
            <a:ext cx="847843" cy="714475"/>
          </a:xfrm>
          <a:prstGeom prst="rect">
            <a:avLst/>
          </a:prstGeom>
        </p:spPr>
      </p:pic>
      <p:pic>
        <p:nvPicPr>
          <p:cNvPr id="34" name="Resim 33">
            <a:extLst>
              <a:ext uri="{FF2B5EF4-FFF2-40B4-BE49-F238E27FC236}">
                <a16:creationId xmlns:a16="http://schemas.microsoft.com/office/drawing/2014/main" id="{3A6A33D4-4766-C01D-DA29-0D9CDC4605E6}"/>
              </a:ext>
            </a:extLst>
          </p:cNvPr>
          <p:cNvPicPr>
            <a:picLocks noChangeAspect="1"/>
          </p:cNvPicPr>
          <p:nvPr/>
        </p:nvPicPr>
        <p:blipFill>
          <a:blip r:embed="rId8"/>
          <a:stretch>
            <a:fillRect/>
          </a:stretch>
        </p:blipFill>
        <p:spPr>
          <a:xfrm>
            <a:off x="6539559" y="2643152"/>
            <a:ext cx="2988883" cy="1538886"/>
          </a:xfrm>
          <a:prstGeom prst="rect">
            <a:avLst/>
          </a:prstGeom>
        </p:spPr>
      </p:pic>
      <p:sp>
        <p:nvSpPr>
          <p:cNvPr id="5" name="Google Shape;73;g2d1452ad35a_1_55">
            <a:extLst>
              <a:ext uri="{FF2B5EF4-FFF2-40B4-BE49-F238E27FC236}">
                <a16:creationId xmlns:a16="http://schemas.microsoft.com/office/drawing/2014/main" id="{835DD660-7A79-C504-9968-AF85F7D79337}"/>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6" name="Picture 9" descr="A screenshot of a website&#10;&#10;Description automatically generated">
            <a:extLst>
              <a:ext uri="{FF2B5EF4-FFF2-40B4-BE49-F238E27FC236}">
                <a16:creationId xmlns:a16="http://schemas.microsoft.com/office/drawing/2014/main" id="{CEDEC7B7-3101-0332-3A16-BE783E928AE7}"/>
              </a:ext>
            </a:extLst>
          </p:cNvPr>
          <p:cNvPicPr>
            <a:picLocks noChangeAspect="1"/>
          </p:cNvPicPr>
          <p:nvPr/>
        </p:nvPicPr>
        <p:blipFill rotWithShape="1">
          <a:blip r:embed="rId9"/>
          <a:srcRect t="20977" b="13346"/>
          <a:stretch/>
        </p:blipFill>
        <p:spPr>
          <a:xfrm>
            <a:off x="10625612" y="6406821"/>
            <a:ext cx="1462217" cy="384136"/>
          </a:xfrm>
          <a:prstGeom prst="rect">
            <a:avLst/>
          </a:prstGeom>
        </p:spPr>
      </p:pic>
      <p:sp>
        <p:nvSpPr>
          <p:cNvPr id="7" name="Google Shape;73;g2d1452ad35a_1_55">
            <a:extLst>
              <a:ext uri="{FF2B5EF4-FFF2-40B4-BE49-F238E27FC236}">
                <a16:creationId xmlns:a16="http://schemas.microsoft.com/office/drawing/2014/main" id="{F524653E-A012-DA5B-9A26-26F010E24934}"/>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1188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0708C-DE23-48FF-B835-4590471F4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75A26-8BD7-3146-AFA1-D306E5FFEDDC}"/>
              </a:ext>
            </a:extLst>
          </p:cNvPr>
          <p:cNvSpPr>
            <a:spLocks noGrp="1"/>
          </p:cNvSpPr>
          <p:nvPr>
            <p:ph type="title"/>
          </p:nvPr>
        </p:nvSpPr>
        <p:spPr>
          <a:xfrm>
            <a:off x="743486" y="0"/>
            <a:ext cx="11192959" cy="1325563"/>
          </a:xfrm>
        </p:spPr>
        <p:txBody>
          <a:bodyPr/>
          <a:lstStyle/>
          <a:p>
            <a:r>
              <a:rPr lang="tr-TR" dirty="0">
                <a:latin typeface="Arial"/>
                <a:cs typeface="Arial"/>
              </a:rPr>
              <a:t>Pratik </a:t>
            </a:r>
            <a:r>
              <a:rPr lang="tr-TR" dirty="0" err="1">
                <a:latin typeface="Arial"/>
                <a:cs typeface="Arial"/>
              </a:rPr>
              <a:t>Prompt</a:t>
            </a:r>
            <a:r>
              <a:rPr lang="tr-TR" dirty="0">
                <a:latin typeface="Arial"/>
                <a:cs typeface="Arial"/>
              </a:rPr>
              <a:t> Yazma Rehberi</a:t>
            </a:r>
            <a:endParaRPr lang="tr-TR" dirty="0"/>
          </a:p>
        </p:txBody>
      </p:sp>
      <p:sp>
        <p:nvSpPr>
          <p:cNvPr id="3" name="Google Shape;73;g2d1452ad35a_1_55">
            <a:extLst>
              <a:ext uri="{FF2B5EF4-FFF2-40B4-BE49-F238E27FC236}">
                <a16:creationId xmlns:a16="http://schemas.microsoft.com/office/drawing/2014/main" id="{3655907F-5304-FABF-8C62-34EA91943736}"/>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00BB5882-C122-C2A9-680D-5778917293D0}"/>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CC734963-8A5E-4045-150B-8CA996019D1A}"/>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20" name="Metin kutusu 19">
            <a:extLst>
              <a:ext uri="{FF2B5EF4-FFF2-40B4-BE49-F238E27FC236}">
                <a16:creationId xmlns:a16="http://schemas.microsoft.com/office/drawing/2014/main" id="{B74E219F-9CBA-6496-7CEA-B69AE08A2EF7}"/>
              </a:ext>
            </a:extLst>
          </p:cNvPr>
          <p:cNvSpPr txBox="1"/>
          <p:nvPr/>
        </p:nvSpPr>
        <p:spPr>
          <a:xfrm>
            <a:off x="400185" y="1809137"/>
            <a:ext cx="8701139" cy="2677656"/>
          </a:xfrm>
          <a:prstGeom prst="rect">
            <a:avLst/>
          </a:prstGeom>
          <a:noFill/>
        </p:spPr>
        <p:txBody>
          <a:bodyPr wrap="square">
            <a:spAutoFit/>
          </a:bodyPr>
          <a:lstStyle/>
          <a:p>
            <a:pPr marL="800100" lvl="1" indent="-342900">
              <a:buClr>
                <a:srgbClr val="0070C0"/>
              </a:buClr>
              <a:buFont typeface="Wingdings" panose="05000000000000000000" pitchFamily="2" charset="2"/>
              <a:buChar char="§"/>
            </a:pPr>
            <a:r>
              <a:rPr lang="tr-TR" sz="2400"/>
              <a:t>İsteklerinizi </a:t>
            </a:r>
            <a:r>
              <a:rPr lang="tr-TR" sz="2400" dirty="0"/>
              <a:t>detaylı anlatın</a:t>
            </a:r>
          </a:p>
          <a:p>
            <a:pPr marL="800100" lvl="1" indent="-342900">
              <a:buClr>
                <a:srgbClr val="0070C0"/>
              </a:buClr>
              <a:buFont typeface="Wingdings" panose="05000000000000000000" pitchFamily="2" charset="2"/>
              <a:buChar char="§"/>
            </a:pPr>
            <a:r>
              <a:rPr lang="tr-TR" sz="2400" dirty="0"/>
              <a:t>İsteklerinizi örneklendirin</a:t>
            </a:r>
          </a:p>
          <a:p>
            <a:pPr marL="800100" lvl="1" indent="-342900">
              <a:buClr>
                <a:srgbClr val="0070C0"/>
              </a:buClr>
              <a:buFont typeface="Wingdings" panose="05000000000000000000" pitchFamily="2" charset="2"/>
              <a:buChar char="§"/>
            </a:pPr>
            <a:r>
              <a:rPr lang="tr-TR" sz="2400" dirty="0"/>
              <a:t>Sayısal istekler için araç kullandırın</a:t>
            </a:r>
          </a:p>
          <a:p>
            <a:pPr marL="800100" lvl="1" indent="-342900">
              <a:buClr>
                <a:srgbClr val="0070C0"/>
              </a:buClr>
              <a:buFont typeface="Wingdings" panose="05000000000000000000" pitchFamily="2" charset="2"/>
              <a:buChar char="§"/>
            </a:pPr>
            <a:r>
              <a:rPr lang="tr-TR" sz="2400" dirty="0"/>
              <a:t>İsteklerinizi </a:t>
            </a:r>
            <a:r>
              <a:rPr lang="tr-TR" sz="2400"/>
              <a:t>aşamalara bölün</a:t>
            </a:r>
          </a:p>
          <a:p>
            <a:pPr marL="800100" lvl="1" indent="-342900">
              <a:buClr>
                <a:srgbClr val="0070C0"/>
              </a:buClr>
              <a:buFont typeface="Wingdings" panose="05000000000000000000" pitchFamily="2" charset="2"/>
              <a:buChar char="§"/>
            </a:pPr>
            <a:r>
              <a:rPr lang="tr-TR" sz="2400"/>
              <a:t>Benzetme </a:t>
            </a:r>
            <a:r>
              <a:rPr lang="tr-TR" sz="2400" dirty="0"/>
              <a:t>kullandırın</a:t>
            </a:r>
          </a:p>
          <a:p>
            <a:pPr marL="800100" lvl="1" indent="-342900">
              <a:buClr>
                <a:srgbClr val="0070C0"/>
              </a:buClr>
              <a:buFont typeface="Wingdings" panose="05000000000000000000" pitchFamily="2" charset="2"/>
              <a:buChar char="§"/>
            </a:pPr>
            <a:r>
              <a:rPr lang="tr-TR" sz="2400" dirty="0"/>
              <a:t>Daha fazla soru sormaya zorlayın</a:t>
            </a:r>
          </a:p>
          <a:p>
            <a:pPr marL="800100" lvl="1" indent="-342900">
              <a:buClr>
                <a:srgbClr val="0070C0"/>
              </a:buClr>
              <a:buFont typeface="Wingdings" panose="05000000000000000000" pitchFamily="2" charset="2"/>
              <a:buChar char="§"/>
            </a:pPr>
            <a:r>
              <a:rPr lang="tr-TR" sz="2400" dirty="0"/>
              <a:t>Müfredat ve </a:t>
            </a:r>
            <a:r>
              <a:rPr lang="tr-TR" sz="2400"/>
              <a:t>testler oluşturun</a:t>
            </a:r>
            <a:endParaRPr lang="tr-TR" sz="2400" dirty="0"/>
          </a:p>
        </p:txBody>
      </p:sp>
    </p:spTree>
    <p:extLst>
      <p:ext uri="{BB962C8B-B14F-4D97-AF65-F5344CB8AC3E}">
        <p14:creationId xmlns:p14="http://schemas.microsoft.com/office/powerpoint/2010/main" val="1890369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03A87-5076-82AD-0B0D-21ABAAC7A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212321-6ED8-F9E6-0CB7-0ECCD5FB3C1E}"/>
              </a:ext>
            </a:extLst>
          </p:cNvPr>
          <p:cNvSpPr>
            <a:spLocks noGrp="1"/>
          </p:cNvSpPr>
          <p:nvPr>
            <p:ph type="title"/>
          </p:nvPr>
        </p:nvSpPr>
        <p:spPr>
          <a:xfrm>
            <a:off x="743486" y="0"/>
            <a:ext cx="11192959" cy="1325563"/>
          </a:xfrm>
        </p:spPr>
        <p:txBody>
          <a:bodyPr/>
          <a:lstStyle/>
          <a:p>
            <a:r>
              <a:rPr lang="tr-TR">
                <a:latin typeface="Arial"/>
                <a:cs typeface="Arial"/>
              </a:rPr>
              <a:t>Kısıtlar/Sınırlar</a:t>
            </a:r>
            <a:endParaRPr lang="tr-TR" dirty="0"/>
          </a:p>
        </p:txBody>
      </p:sp>
      <p:sp>
        <p:nvSpPr>
          <p:cNvPr id="3" name="Google Shape;73;g2d1452ad35a_1_55">
            <a:extLst>
              <a:ext uri="{FF2B5EF4-FFF2-40B4-BE49-F238E27FC236}">
                <a16:creationId xmlns:a16="http://schemas.microsoft.com/office/drawing/2014/main" id="{2445A386-A2BD-B5B0-B0E9-A973DD804586}"/>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40DD386E-71BB-E749-245F-AB928F983984}"/>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D6A21426-8422-2E4D-3480-50C396C3320A}"/>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graphicFrame>
        <p:nvGraphicFramePr>
          <p:cNvPr id="7" name="Diyagram 6">
            <a:extLst>
              <a:ext uri="{FF2B5EF4-FFF2-40B4-BE49-F238E27FC236}">
                <a16:creationId xmlns:a16="http://schemas.microsoft.com/office/drawing/2014/main" id="{4C7310D1-8631-90B9-1694-BBA5531F3BC2}"/>
              </a:ext>
            </a:extLst>
          </p:cNvPr>
          <p:cNvGraphicFramePr/>
          <p:nvPr>
            <p:extLst>
              <p:ext uri="{D42A27DB-BD31-4B8C-83A1-F6EECF244321}">
                <p14:modId xmlns:p14="http://schemas.microsoft.com/office/powerpoint/2010/main" val="4064204614"/>
              </p:ext>
            </p:extLst>
          </p:nvPr>
        </p:nvGraphicFramePr>
        <p:xfrm>
          <a:off x="0" y="1223963"/>
          <a:ext cx="10573526" cy="48127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59271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384F-6A22-2108-F57C-0892FCFADD5C}"/>
              </a:ext>
            </a:extLst>
          </p:cNvPr>
          <p:cNvSpPr>
            <a:spLocks noGrp="1"/>
          </p:cNvSpPr>
          <p:nvPr>
            <p:ph type="title"/>
          </p:nvPr>
        </p:nvSpPr>
        <p:spPr>
          <a:xfrm>
            <a:off x="593757" y="0"/>
            <a:ext cx="10515600" cy="1325563"/>
          </a:xfrm>
        </p:spPr>
        <p:txBody>
          <a:bodyPr/>
          <a:lstStyle/>
          <a:p>
            <a:r>
              <a:rPr lang="tr-TR" dirty="0">
                <a:latin typeface="Arial" panose="020B0604020202020204" pitchFamily="34" charset="0"/>
                <a:cs typeface="Arial" panose="020B0604020202020204" pitchFamily="34" charset="0"/>
              </a:rPr>
              <a:t>İçerik</a:t>
            </a:r>
          </a:p>
        </p:txBody>
      </p:sp>
      <p:sp>
        <p:nvSpPr>
          <p:cNvPr id="3" name="Content Placeholder 2">
            <a:extLst>
              <a:ext uri="{FF2B5EF4-FFF2-40B4-BE49-F238E27FC236}">
                <a16:creationId xmlns:a16="http://schemas.microsoft.com/office/drawing/2014/main" id="{EDBDE54B-7C7E-4C1C-7EED-E9C0285C94FA}"/>
              </a:ext>
            </a:extLst>
          </p:cNvPr>
          <p:cNvSpPr>
            <a:spLocks noGrp="1"/>
          </p:cNvSpPr>
          <p:nvPr>
            <p:ph idx="1"/>
          </p:nvPr>
        </p:nvSpPr>
        <p:spPr>
          <a:xfrm>
            <a:off x="666185" y="1325563"/>
            <a:ext cx="10515600" cy="4351338"/>
          </a:xfrm>
        </p:spPr>
        <p:txBody>
          <a:bodyPr>
            <a:normAutofit fontScale="47500" lnSpcReduction="20000"/>
          </a:bodyPr>
          <a:lstStyle/>
          <a:p>
            <a:pPr marL="342900" marR="0" lvl="0" indent="-342900">
              <a:lnSpc>
                <a:spcPct val="150000"/>
              </a:lnSpc>
              <a:spcBef>
                <a:spcPts val="0"/>
              </a:spcBef>
              <a:spcAft>
                <a:spcPts val="0"/>
              </a:spcAft>
              <a:buFont typeface="+mj-lt"/>
              <a:buAutoNum type="arabicPeriod"/>
            </a:pPr>
            <a:r>
              <a:rPr lang="tr-TR" sz="2800">
                <a:latin typeface="Calibri" panose="020F0502020204030204" pitchFamily="34" charset="0"/>
                <a:ea typeface="DengXian" panose="020B0503020204020204" pitchFamily="2" charset="-122"/>
                <a:cs typeface="Times New Roman" panose="02020603050405020304" pitchFamily="18" charset="0"/>
              </a:rPr>
              <a:t>Giriş ve Temel Kavramlar</a:t>
            </a:r>
          </a:p>
          <a:p>
            <a:pPr lvl="1">
              <a:lnSpc>
                <a:spcPct val="150000"/>
              </a:lnSpc>
              <a:spcBef>
                <a:spcPts val="0"/>
              </a:spcBef>
            </a:pPr>
            <a:r>
              <a:rPr lang="tr-TR">
                <a:latin typeface="Calibri" panose="020F0502020204030204" pitchFamily="34" charset="0"/>
                <a:ea typeface="DengXian" panose="020B0503020204020204" pitchFamily="2" charset="-122"/>
                <a:cs typeface="Times New Roman" panose="02020603050405020304" pitchFamily="18" charset="0"/>
              </a:rPr>
              <a:t>Prompt Nedir</a:t>
            </a:r>
          </a:p>
          <a:p>
            <a:pPr lvl="1">
              <a:lnSpc>
                <a:spcPct val="150000"/>
              </a:lnSpc>
              <a:spcBef>
                <a:spcPts val="0"/>
              </a:spcBef>
            </a:pPr>
            <a:r>
              <a:rPr lang="tr-TR">
                <a:latin typeface="Calibri" panose="020F0502020204030204" pitchFamily="34" charset="0"/>
                <a:ea typeface="DengXian" panose="020B0503020204020204" pitchFamily="2" charset="-122"/>
                <a:cs typeface="Times New Roman" panose="02020603050405020304" pitchFamily="18" charset="0"/>
              </a:rPr>
              <a:t>Prompt Mühendisliği Nedir</a:t>
            </a:r>
          </a:p>
          <a:p>
            <a:pPr lvl="1">
              <a:lnSpc>
                <a:spcPct val="150000"/>
              </a:lnSpc>
              <a:spcBef>
                <a:spcPts val="0"/>
              </a:spcBef>
            </a:pPr>
            <a:r>
              <a:rPr lang="tr-TR">
                <a:latin typeface="Calibri" panose="020F0502020204030204" pitchFamily="34" charset="0"/>
                <a:ea typeface="DengXian" panose="020B0503020204020204" pitchFamily="2" charset="-122"/>
                <a:cs typeface="Times New Roman" panose="02020603050405020304" pitchFamily="18" charset="0"/>
              </a:rPr>
              <a:t>Token Nedir</a:t>
            </a:r>
          </a:p>
          <a:p>
            <a:pPr marL="342900" marR="0" lvl="0" indent="-342900">
              <a:lnSpc>
                <a:spcPct val="150000"/>
              </a:lnSpc>
              <a:spcBef>
                <a:spcPts val="0"/>
              </a:spcBef>
              <a:spcAft>
                <a:spcPts val="0"/>
              </a:spcAft>
              <a:buFont typeface="+mj-lt"/>
              <a:buAutoNum type="arabicPeriod"/>
            </a:pPr>
            <a:r>
              <a:rPr lang="tr-TR" sz="2800">
                <a:latin typeface="Calibri" panose="020F0502020204030204" pitchFamily="34" charset="0"/>
                <a:ea typeface="DengXian" panose="020B0503020204020204" pitchFamily="2" charset="-122"/>
                <a:cs typeface="Times New Roman" panose="02020603050405020304" pitchFamily="18" charset="0"/>
              </a:rPr>
              <a:t>Büyük Dil Modelleri ve Prompt</a:t>
            </a:r>
          </a:p>
          <a:p>
            <a:pPr lvl="1">
              <a:lnSpc>
                <a:spcPct val="150000"/>
              </a:lnSpc>
              <a:spcBef>
                <a:spcPts val="0"/>
              </a:spcBef>
            </a:pPr>
            <a:r>
              <a:rPr lang="tr-TR">
                <a:latin typeface="Calibri" panose="020F0502020204030204" pitchFamily="34" charset="0"/>
                <a:ea typeface="DengXian" panose="020B0503020204020204" pitchFamily="2" charset="-122"/>
                <a:cs typeface="Times New Roman" panose="02020603050405020304" pitchFamily="18" charset="0"/>
              </a:rPr>
              <a:t>LLM Nedir</a:t>
            </a:r>
          </a:p>
          <a:p>
            <a:pPr lvl="1">
              <a:lnSpc>
                <a:spcPct val="150000"/>
              </a:lnSpc>
              <a:spcBef>
                <a:spcPts val="0"/>
              </a:spcBef>
            </a:pPr>
            <a:r>
              <a:rPr lang="tr-TR">
                <a:latin typeface="Calibri" panose="020F0502020204030204" pitchFamily="34" charset="0"/>
                <a:ea typeface="DengXian" panose="020B0503020204020204" pitchFamily="2" charset="-122"/>
                <a:cs typeface="Times New Roman" panose="02020603050405020304" pitchFamily="18" charset="0"/>
              </a:rPr>
              <a:t>LLM Çeşitleri</a:t>
            </a:r>
          </a:p>
          <a:p>
            <a:pPr lvl="1">
              <a:lnSpc>
                <a:spcPct val="150000"/>
              </a:lnSpc>
              <a:spcBef>
                <a:spcPts val="0"/>
              </a:spcBef>
            </a:pPr>
            <a:r>
              <a:rPr lang="en-US">
                <a:latin typeface="Calibri" panose="020F0502020204030204" pitchFamily="34" charset="0"/>
                <a:ea typeface="DengXian" panose="020B0503020204020204" pitchFamily="2" charset="-122"/>
                <a:cs typeface="Times New Roman" panose="02020603050405020304" pitchFamily="18" charset="0"/>
              </a:rPr>
              <a:t>Farklı </a:t>
            </a:r>
            <a:r>
              <a:rPr lang="en-US" dirty="0" err="1">
                <a:latin typeface="Calibri" panose="020F0502020204030204" pitchFamily="34" charset="0"/>
                <a:ea typeface="DengXian" panose="020B0503020204020204" pitchFamily="2" charset="-122"/>
                <a:cs typeface="Times New Roman" panose="02020603050405020304" pitchFamily="18" charset="0"/>
              </a:rPr>
              <a:t>LLM’ler</a:t>
            </a:r>
            <a:r>
              <a:rPr lang="en-US" dirty="0">
                <a:latin typeface="Calibri" panose="020F0502020204030204" pitchFamily="34" charset="0"/>
                <a:ea typeface="DengXian" panose="020B0503020204020204" pitchFamily="2" charset="-122"/>
                <a:cs typeface="Times New Roman" panose="02020603050405020304" pitchFamily="18" charset="0"/>
              </a:rPr>
              <a:t> </a:t>
            </a:r>
            <a:r>
              <a:rPr lang="en-US" dirty="0" err="1">
                <a:latin typeface="Calibri" panose="020F0502020204030204" pitchFamily="34" charset="0"/>
                <a:ea typeface="DengXian" panose="020B0503020204020204" pitchFamily="2" charset="-122"/>
                <a:cs typeface="Times New Roman" panose="02020603050405020304" pitchFamily="18" charset="0"/>
              </a:rPr>
              <a:t>için</a:t>
            </a:r>
            <a:r>
              <a:rPr lang="en-US" dirty="0">
                <a:latin typeface="Calibri" panose="020F0502020204030204" pitchFamily="34" charset="0"/>
                <a:ea typeface="DengXian" panose="020B0503020204020204" pitchFamily="2" charset="-122"/>
                <a:cs typeface="Times New Roman" panose="02020603050405020304" pitchFamily="18" charset="0"/>
              </a:rPr>
              <a:t> </a:t>
            </a:r>
            <a:r>
              <a:rPr lang="en-US" dirty="0" err="1">
                <a:latin typeface="Calibri" panose="020F0502020204030204" pitchFamily="34" charset="0"/>
                <a:ea typeface="DengXian" panose="020B0503020204020204" pitchFamily="2" charset="-122"/>
                <a:cs typeface="Times New Roman" panose="02020603050405020304" pitchFamily="18" charset="0"/>
              </a:rPr>
              <a:t>farklı</a:t>
            </a:r>
            <a:r>
              <a:rPr lang="en-US" dirty="0">
                <a:latin typeface="Calibri" panose="020F0502020204030204" pitchFamily="34" charset="0"/>
                <a:ea typeface="DengXian" panose="020B0503020204020204" pitchFamily="2" charset="-122"/>
                <a:cs typeface="Times New Roman" panose="02020603050405020304" pitchFamily="18" charset="0"/>
              </a:rPr>
              <a:t> </a:t>
            </a:r>
            <a:r>
              <a:rPr lang="en-US">
                <a:latin typeface="Calibri" panose="020F0502020204030204" pitchFamily="34" charset="0"/>
                <a:ea typeface="DengXian" panose="020B0503020204020204" pitchFamily="2" charset="-122"/>
                <a:cs typeface="Times New Roman" panose="02020603050405020304" pitchFamily="18" charset="0"/>
              </a:rPr>
              <a:t>prompt teknikleri</a:t>
            </a:r>
            <a:endParaRPr lang="tr-TR">
              <a:latin typeface="Calibri" panose="020F0502020204030204" pitchFamily="34" charset="0"/>
              <a:ea typeface="DengXian" panose="020B0503020204020204" pitchFamily="2" charset="-122"/>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2800">
                <a:latin typeface="Calibri" panose="020F0502020204030204" pitchFamily="34" charset="0"/>
                <a:ea typeface="DengXian" panose="020B0503020204020204" pitchFamily="2" charset="-122"/>
                <a:cs typeface="Times New Roman" panose="02020603050405020304" pitchFamily="18" charset="0"/>
              </a:rPr>
              <a:t>Prompt Engineering Teknikleri</a:t>
            </a:r>
            <a:endParaRPr lang="tr-TR" sz="2800">
              <a:latin typeface="Calibri" panose="020F0502020204030204" pitchFamily="34" charset="0"/>
              <a:ea typeface="DengXian" panose="020B0503020204020204" pitchFamily="2" charset="-122"/>
              <a:cs typeface="Times New Roman" panose="02020603050405020304" pitchFamily="18" charset="0"/>
            </a:endParaRPr>
          </a:p>
          <a:p>
            <a:pPr lvl="1">
              <a:lnSpc>
                <a:spcPct val="150000"/>
              </a:lnSpc>
              <a:spcBef>
                <a:spcPts val="0"/>
              </a:spcBef>
            </a:pPr>
            <a:r>
              <a:rPr lang="en-US">
                <a:latin typeface="Calibri" panose="020F0502020204030204" pitchFamily="34" charset="0"/>
                <a:ea typeface="DengXian" panose="020B0503020204020204" pitchFamily="2" charset="-122"/>
                <a:cs typeface="Times New Roman" panose="02020603050405020304" pitchFamily="18" charset="0"/>
              </a:rPr>
              <a:t>Prompt Yaz</a:t>
            </a:r>
            <a:r>
              <a:rPr lang="tr-TR">
                <a:latin typeface="Calibri" panose="020F0502020204030204" pitchFamily="34" charset="0"/>
                <a:ea typeface="DengXian" panose="020B0503020204020204" pitchFamily="2" charset="-122"/>
                <a:cs typeface="Times New Roman" panose="02020603050405020304" pitchFamily="18" charset="0"/>
              </a:rPr>
              <a:t>ım Kuralları</a:t>
            </a:r>
          </a:p>
          <a:p>
            <a:pPr lvl="1">
              <a:lnSpc>
                <a:spcPct val="150000"/>
              </a:lnSpc>
              <a:spcBef>
                <a:spcPts val="0"/>
              </a:spcBef>
            </a:pPr>
            <a:r>
              <a:rPr lang="en-US">
                <a:latin typeface="Calibri" panose="020F0502020204030204" pitchFamily="34" charset="0"/>
                <a:ea typeface="DengXian" panose="020B0503020204020204" pitchFamily="2" charset="-122"/>
                <a:cs typeface="Times New Roman" panose="02020603050405020304" pitchFamily="18" charset="0"/>
              </a:rPr>
              <a:t>Daha iyi sonuçlar için 6 strateji</a:t>
            </a:r>
            <a:endParaRPr lang="tr-TR">
              <a:latin typeface="Calibri" panose="020F0502020204030204" pitchFamily="34" charset="0"/>
              <a:ea typeface="DengXian" panose="020B0503020204020204" pitchFamily="2" charset="-122"/>
              <a:cs typeface="Times New Roman" panose="02020603050405020304" pitchFamily="18" charset="0"/>
            </a:endParaRPr>
          </a:p>
          <a:p>
            <a:pPr lvl="1">
              <a:lnSpc>
                <a:spcPct val="150000"/>
              </a:lnSpc>
              <a:spcBef>
                <a:spcPts val="0"/>
              </a:spcBef>
            </a:pPr>
            <a:r>
              <a:rPr lang="tr-TR">
                <a:latin typeface="Calibri" panose="020F0502020204030204" pitchFamily="34" charset="0"/>
                <a:ea typeface="DengXian" panose="020B0503020204020204" pitchFamily="2" charset="-122"/>
                <a:cs typeface="Times New Roman" panose="02020603050405020304" pitchFamily="18" charset="0"/>
              </a:rPr>
              <a:t>Zero Shot, One Shot ve Few Shot </a:t>
            </a:r>
          </a:p>
          <a:p>
            <a:pPr lvl="1">
              <a:lnSpc>
                <a:spcPct val="150000"/>
              </a:lnSpc>
              <a:spcBef>
                <a:spcPts val="0"/>
              </a:spcBef>
            </a:pPr>
            <a:r>
              <a:rPr lang="tr-TR">
                <a:latin typeface="Calibri" panose="020F0502020204030204" pitchFamily="34" charset="0"/>
                <a:ea typeface="Calibri" panose="020F0502020204030204" pitchFamily="34" charset="0"/>
                <a:cs typeface="Calibri" panose="020F0502020204030204" pitchFamily="34" charset="0"/>
              </a:rPr>
              <a:t>Pratik Prompt Yazma Rehberi</a:t>
            </a:r>
          </a:p>
          <a:p>
            <a:pPr lvl="1">
              <a:lnSpc>
                <a:spcPct val="150000"/>
              </a:lnSpc>
              <a:spcBef>
                <a:spcPts val="0"/>
              </a:spcBef>
            </a:pPr>
            <a:r>
              <a:rPr lang="tr-TR">
                <a:latin typeface="Calibri" panose="020F0502020204030204" pitchFamily="34" charset="0"/>
                <a:ea typeface="DengXian" panose="020B0503020204020204" pitchFamily="2" charset="-122"/>
                <a:cs typeface="Times New Roman" panose="02020603050405020304" pitchFamily="18" charset="0"/>
              </a:rPr>
              <a:t>Kısıtlar/Sınırlar</a:t>
            </a:r>
          </a:p>
          <a:p>
            <a:pPr marL="514350" indent="-514350">
              <a:lnSpc>
                <a:spcPct val="150000"/>
              </a:lnSpc>
              <a:spcBef>
                <a:spcPts val="0"/>
              </a:spcBef>
              <a:buAutoNum type="arabicPeriod" startAt="4"/>
            </a:pPr>
            <a:r>
              <a:rPr lang="tr-TR">
                <a:latin typeface="Calibri" panose="020F0502020204030204" pitchFamily="34" charset="0"/>
                <a:ea typeface="DengXian" panose="020B0503020204020204" pitchFamily="2" charset="-122"/>
                <a:cs typeface="Times New Roman" panose="02020603050405020304" pitchFamily="18" charset="0"/>
              </a:rPr>
              <a:t>Örnekler ve Uygulama</a:t>
            </a:r>
          </a:p>
          <a:p>
            <a:pPr lvl="1">
              <a:lnSpc>
                <a:spcPct val="150000"/>
              </a:lnSpc>
              <a:spcBef>
                <a:spcPts val="0"/>
              </a:spcBef>
            </a:pPr>
            <a:r>
              <a:rPr lang="tr-TR">
                <a:latin typeface="Calibri" panose="020F0502020204030204" pitchFamily="34" charset="0"/>
                <a:ea typeface="DengXian" panose="020B0503020204020204" pitchFamily="2" charset="-122"/>
                <a:cs typeface="Times New Roman" panose="02020603050405020304" pitchFamily="18" charset="0"/>
              </a:rPr>
              <a:t>Her bir kural ve strateji için örnekler</a:t>
            </a:r>
          </a:p>
          <a:p>
            <a:pPr lvl="1">
              <a:lnSpc>
                <a:spcPct val="150000"/>
              </a:lnSpc>
              <a:spcBef>
                <a:spcPts val="0"/>
              </a:spcBef>
            </a:pPr>
            <a:r>
              <a:rPr lang="tr-TR">
                <a:latin typeface="Calibri" panose="020F0502020204030204" pitchFamily="34" charset="0"/>
                <a:ea typeface="DengXian" panose="020B0503020204020204" pitchFamily="2" charset="-122"/>
                <a:cs typeface="Times New Roman" panose="02020603050405020304" pitchFamily="18" charset="0"/>
              </a:rPr>
              <a:t>Ek Kaynaklar kullanarak Özel Asistan oluşturma</a:t>
            </a:r>
          </a:p>
        </p:txBody>
      </p:sp>
      <p:sp>
        <p:nvSpPr>
          <p:cNvPr id="4" name="Google Shape;73;g2d1452ad35a_1_55">
            <a:extLst>
              <a:ext uri="{FF2B5EF4-FFF2-40B4-BE49-F238E27FC236}">
                <a16:creationId xmlns:a16="http://schemas.microsoft.com/office/drawing/2014/main" id="{79E59EA7-1A8F-61C5-EE40-87C60DF844B1}"/>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5" name="Picture 9" descr="A screenshot of a website&#10;&#10;Description automatically generated">
            <a:extLst>
              <a:ext uri="{FF2B5EF4-FFF2-40B4-BE49-F238E27FC236}">
                <a16:creationId xmlns:a16="http://schemas.microsoft.com/office/drawing/2014/main" id="{9C524184-EF8F-3495-C8FC-FDF9B5BC4D0F}"/>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8B76B889-3416-48E8-1B68-C25ECD0FE795}"/>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05108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88081-00DD-F206-343D-0C5598B0E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F7C7D-C2CA-F1FA-9A74-CA509276A82F}"/>
              </a:ext>
            </a:extLst>
          </p:cNvPr>
          <p:cNvSpPr>
            <a:spLocks noGrp="1"/>
          </p:cNvSpPr>
          <p:nvPr>
            <p:ph type="title"/>
          </p:nvPr>
        </p:nvSpPr>
        <p:spPr>
          <a:xfrm>
            <a:off x="593756" y="0"/>
            <a:ext cx="11192959" cy="1325563"/>
          </a:xfrm>
        </p:spPr>
        <p:txBody>
          <a:bodyPr/>
          <a:lstStyle/>
          <a:p>
            <a:r>
              <a:rPr lang="tr-TR">
                <a:latin typeface="Arial"/>
                <a:cs typeface="Arial"/>
              </a:rPr>
              <a:t>Kısıtlar/Sınırlar</a:t>
            </a:r>
            <a:endParaRPr lang="tr-TR"/>
          </a:p>
        </p:txBody>
      </p:sp>
      <p:sp>
        <p:nvSpPr>
          <p:cNvPr id="16" name="Text Placeholder 6">
            <a:extLst>
              <a:ext uri="{FF2B5EF4-FFF2-40B4-BE49-F238E27FC236}">
                <a16:creationId xmlns:a16="http://schemas.microsoft.com/office/drawing/2014/main" id="{C2589E22-E6E3-9AB6-FF7D-BB2D02046EC5}"/>
              </a:ext>
            </a:extLst>
          </p:cNvPr>
          <p:cNvSpPr txBox="1">
            <a:spLocks/>
          </p:cNvSpPr>
          <p:nvPr/>
        </p:nvSpPr>
        <p:spPr>
          <a:xfrm>
            <a:off x="352856" y="1490708"/>
            <a:ext cx="5486400" cy="5544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a:latin typeface="+mj-lt"/>
              </a:rPr>
              <a:t>Olumsuz Cümleler Kullanma</a:t>
            </a:r>
            <a:endParaRPr lang="en-US" dirty="0"/>
          </a:p>
        </p:txBody>
      </p:sp>
      <p:sp>
        <p:nvSpPr>
          <p:cNvPr id="21" name="TextBox 20">
            <a:extLst>
              <a:ext uri="{FF2B5EF4-FFF2-40B4-BE49-F238E27FC236}">
                <a16:creationId xmlns:a16="http://schemas.microsoft.com/office/drawing/2014/main" id="{C4E3A591-831F-A1AD-0B57-8CC8F1768027}"/>
              </a:ext>
            </a:extLst>
          </p:cNvPr>
          <p:cNvSpPr txBox="1"/>
          <p:nvPr/>
        </p:nvSpPr>
        <p:spPr>
          <a:xfrm>
            <a:off x="351319" y="3289810"/>
            <a:ext cx="2575170" cy="339464"/>
          </a:xfrm>
          <a:prstGeom prst="rect">
            <a:avLst/>
          </a:prstGeom>
          <a:noFill/>
        </p:spPr>
        <p:txBody>
          <a:bodyPr wrap="none" rtlCol="0">
            <a:noAutofit/>
          </a:bodyPr>
          <a:lstStyle/>
          <a:p>
            <a:pPr algn="l"/>
            <a:r>
              <a:rPr lang="tr-TR" sz="1200" i="1" dirty="0">
                <a:solidFill>
                  <a:schemeClr val="bg1">
                    <a:lumMod val="50000"/>
                  </a:schemeClr>
                </a:solidFill>
                <a:latin typeface="Calibri" panose="020F0502020204030204" pitchFamily="34" charset="0"/>
                <a:cs typeface="Calibri" panose="020F0502020204030204" pitchFamily="34" charset="0"/>
              </a:rPr>
              <a:t>Input: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25" name="Text Placeholder 6">
            <a:extLst>
              <a:ext uri="{FF2B5EF4-FFF2-40B4-BE49-F238E27FC236}">
                <a16:creationId xmlns:a16="http://schemas.microsoft.com/office/drawing/2014/main" id="{AA61571D-6152-64C6-0A41-5D351B0998BF}"/>
              </a:ext>
            </a:extLst>
          </p:cNvPr>
          <p:cNvSpPr txBox="1">
            <a:spLocks/>
          </p:cNvSpPr>
          <p:nvPr/>
        </p:nvSpPr>
        <p:spPr>
          <a:xfrm>
            <a:off x="6021230" y="1518606"/>
            <a:ext cx="5486400" cy="5544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a:latin typeface="+mj-lt"/>
              </a:rPr>
              <a:t>Olumlu Cümleler Kullan</a:t>
            </a:r>
            <a:endParaRPr lang="en-US" dirty="0"/>
          </a:p>
        </p:txBody>
      </p:sp>
      <p:pic>
        <p:nvPicPr>
          <p:cNvPr id="4" name="Resim 3">
            <a:extLst>
              <a:ext uri="{FF2B5EF4-FFF2-40B4-BE49-F238E27FC236}">
                <a16:creationId xmlns:a16="http://schemas.microsoft.com/office/drawing/2014/main" id="{F4D09BCA-8941-A4BA-0ADD-DEAD4AAA577E}"/>
              </a:ext>
            </a:extLst>
          </p:cNvPr>
          <p:cNvPicPr>
            <a:picLocks noChangeAspect="1"/>
          </p:cNvPicPr>
          <p:nvPr/>
        </p:nvPicPr>
        <p:blipFill>
          <a:blip r:embed="rId3"/>
          <a:stretch>
            <a:fillRect/>
          </a:stretch>
        </p:blipFill>
        <p:spPr>
          <a:xfrm>
            <a:off x="351319" y="2506727"/>
            <a:ext cx="3523512" cy="726638"/>
          </a:xfrm>
          <a:prstGeom prst="rect">
            <a:avLst/>
          </a:prstGeom>
        </p:spPr>
      </p:pic>
      <p:pic>
        <p:nvPicPr>
          <p:cNvPr id="6" name="Resim 5">
            <a:extLst>
              <a:ext uri="{FF2B5EF4-FFF2-40B4-BE49-F238E27FC236}">
                <a16:creationId xmlns:a16="http://schemas.microsoft.com/office/drawing/2014/main" id="{C56590AC-A314-7864-A605-B7F2F4F27FEA}"/>
              </a:ext>
            </a:extLst>
          </p:cNvPr>
          <p:cNvPicPr>
            <a:picLocks noChangeAspect="1"/>
          </p:cNvPicPr>
          <p:nvPr/>
        </p:nvPicPr>
        <p:blipFill>
          <a:blip r:embed="rId4"/>
          <a:stretch>
            <a:fillRect/>
          </a:stretch>
        </p:blipFill>
        <p:spPr>
          <a:xfrm>
            <a:off x="271094" y="3527547"/>
            <a:ext cx="3523512" cy="686506"/>
          </a:xfrm>
          <a:prstGeom prst="rect">
            <a:avLst/>
          </a:prstGeom>
        </p:spPr>
      </p:pic>
      <p:pic>
        <p:nvPicPr>
          <p:cNvPr id="8" name="Resim 7">
            <a:extLst>
              <a:ext uri="{FF2B5EF4-FFF2-40B4-BE49-F238E27FC236}">
                <a16:creationId xmlns:a16="http://schemas.microsoft.com/office/drawing/2014/main" id="{BFECB604-AC16-73B3-BCEE-CA19726EFEFD}"/>
              </a:ext>
            </a:extLst>
          </p:cNvPr>
          <p:cNvPicPr>
            <a:picLocks noChangeAspect="1"/>
          </p:cNvPicPr>
          <p:nvPr/>
        </p:nvPicPr>
        <p:blipFill>
          <a:blip r:embed="rId5"/>
          <a:stretch>
            <a:fillRect/>
          </a:stretch>
        </p:blipFill>
        <p:spPr>
          <a:xfrm>
            <a:off x="351319" y="4670781"/>
            <a:ext cx="5403820" cy="1746393"/>
          </a:xfrm>
          <a:prstGeom prst="rect">
            <a:avLst/>
          </a:prstGeom>
        </p:spPr>
      </p:pic>
      <p:sp>
        <p:nvSpPr>
          <p:cNvPr id="9" name="TextBox 20">
            <a:extLst>
              <a:ext uri="{FF2B5EF4-FFF2-40B4-BE49-F238E27FC236}">
                <a16:creationId xmlns:a16="http://schemas.microsoft.com/office/drawing/2014/main" id="{BD530FFC-43ED-7AF9-ABBF-0EBE03F0C94E}"/>
              </a:ext>
            </a:extLst>
          </p:cNvPr>
          <p:cNvSpPr txBox="1"/>
          <p:nvPr/>
        </p:nvSpPr>
        <p:spPr>
          <a:xfrm>
            <a:off x="351319" y="2145170"/>
            <a:ext cx="2575170" cy="339464"/>
          </a:xfrm>
          <a:prstGeom prst="rect">
            <a:avLst/>
          </a:prstGeom>
          <a:noFill/>
        </p:spPr>
        <p:txBody>
          <a:bodyPr wrap="none" rtlCol="0">
            <a:noAutofit/>
          </a:bodyPr>
          <a:lstStyle/>
          <a:p>
            <a:pPr algn="l"/>
            <a:r>
              <a:rPr lang="tr-TR" sz="1200" i="1" dirty="0" err="1">
                <a:solidFill>
                  <a:schemeClr val="bg1">
                    <a:lumMod val="50000"/>
                  </a:schemeClr>
                </a:solidFill>
                <a:latin typeface="Calibri" panose="020F0502020204030204" pitchFamily="34" charset="0"/>
                <a:cs typeface="Calibri" panose="020F0502020204030204" pitchFamily="34" charset="0"/>
              </a:rPr>
              <a:t>Prompt</a:t>
            </a:r>
            <a:r>
              <a:rPr lang="tr-TR" sz="1200" i="1" dirty="0">
                <a:solidFill>
                  <a:schemeClr val="bg1">
                    <a:lumMod val="50000"/>
                  </a:schemeClr>
                </a:solidFill>
                <a:latin typeface="Calibri" panose="020F0502020204030204" pitchFamily="34" charset="0"/>
                <a:cs typeface="Calibri" panose="020F0502020204030204" pitchFamily="34" charset="0"/>
              </a:rPr>
              <a: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10" name="TextBox 20">
            <a:extLst>
              <a:ext uri="{FF2B5EF4-FFF2-40B4-BE49-F238E27FC236}">
                <a16:creationId xmlns:a16="http://schemas.microsoft.com/office/drawing/2014/main" id="{78BF36CF-B2C5-74A2-93C7-FFEF19802EF7}"/>
              </a:ext>
            </a:extLst>
          </p:cNvPr>
          <p:cNvSpPr txBox="1"/>
          <p:nvPr/>
        </p:nvSpPr>
        <p:spPr>
          <a:xfrm>
            <a:off x="351319" y="4272685"/>
            <a:ext cx="2575170" cy="339464"/>
          </a:xfrm>
          <a:prstGeom prst="rect">
            <a:avLst/>
          </a:prstGeom>
          <a:noFill/>
        </p:spPr>
        <p:txBody>
          <a:bodyPr wrap="none" rtlCol="0">
            <a:noAutofit/>
          </a:bodyPr>
          <a:lstStyle/>
          <a:p>
            <a:pPr algn="l"/>
            <a:r>
              <a:rPr lang="tr-TR" sz="1200" i="1" dirty="0" err="1">
                <a:solidFill>
                  <a:schemeClr val="bg1">
                    <a:lumMod val="50000"/>
                  </a:schemeClr>
                </a:solidFill>
                <a:latin typeface="Calibri" panose="020F0502020204030204" pitchFamily="34" charset="0"/>
                <a:cs typeface="Calibri" panose="020F0502020204030204" pitchFamily="34" charset="0"/>
              </a:rPr>
              <a:t>Output</a:t>
            </a:r>
            <a:r>
              <a:rPr lang="tr-TR" sz="1200" i="1" dirty="0">
                <a:solidFill>
                  <a:schemeClr val="bg1">
                    <a:lumMod val="50000"/>
                  </a:schemeClr>
                </a:solidFill>
                <a:latin typeface="Calibri" panose="020F0502020204030204" pitchFamily="34" charset="0"/>
                <a:cs typeface="Calibri" panose="020F0502020204030204" pitchFamily="34" charset="0"/>
              </a:rPr>
              <a: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11" name="TextBox 20">
            <a:extLst>
              <a:ext uri="{FF2B5EF4-FFF2-40B4-BE49-F238E27FC236}">
                <a16:creationId xmlns:a16="http://schemas.microsoft.com/office/drawing/2014/main" id="{C35696C4-460A-DBA6-D725-9190E5EAFDDD}"/>
              </a:ext>
            </a:extLst>
          </p:cNvPr>
          <p:cNvSpPr txBox="1"/>
          <p:nvPr/>
        </p:nvSpPr>
        <p:spPr>
          <a:xfrm>
            <a:off x="6096000" y="4044321"/>
            <a:ext cx="2575170" cy="339464"/>
          </a:xfrm>
          <a:prstGeom prst="rect">
            <a:avLst/>
          </a:prstGeom>
          <a:noFill/>
        </p:spPr>
        <p:txBody>
          <a:bodyPr wrap="none" rtlCol="0">
            <a:noAutofit/>
          </a:bodyPr>
          <a:lstStyle/>
          <a:p>
            <a:pPr algn="l"/>
            <a:r>
              <a:rPr lang="tr-TR" sz="1200" i="1" dirty="0">
                <a:solidFill>
                  <a:schemeClr val="bg1">
                    <a:lumMod val="50000"/>
                  </a:schemeClr>
                </a:solidFill>
                <a:latin typeface="Calibri" panose="020F0502020204030204" pitchFamily="34" charset="0"/>
                <a:cs typeface="Calibri" panose="020F0502020204030204" pitchFamily="34" charset="0"/>
              </a:rPr>
              <a:t>Input: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12" name="TextBox 20">
            <a:extLst>
              <a:ext uri="{FF2B5EF4-FFF2-40B4-BE49-F238E27FC236}">
                <a16:creationId xmlns:a16="http://schemas.microsoft.com/office/drawing/2014/main" id="{2EFB8911-EC2D-3284-062B-96A1C0F73F06}"/>
              </a:ext>
            </a:extLst>
          </p:cNvPr>
          <p:cNvSpPr txBox="1"/>
          <p:nvPr/>
        </p:nvSpPr>
        <p:spPr>
          <a:xfrm>
            <a:off x="6021230" y="2145170"/>
            <a:ext cx="2575170" cy="339464"/>
          </a:xfrm>
          <a:prstGeom prst="rect">
            <a:avLst/>
          </a:prstGeom>
          <a:noFill/>
        </p:spPr>
        <p:txBody>
          <a:bodyPr wrap="none" rtlCol="0">
            <a:noAutofit/>
          </a:bodyPr>
          <a:lstStyle/>
          <a:p>
            <a:pPr algn="l"/>
            <a:r>
              <a:rPr lang="tr-TR" sz="1200" i="1" dirty="0" err="1">
                <a:solidFill>
                  <a:schemeClr val="bg1">
                    <a:lumMod val="50000"/>
                  </a:schemeClr>
                </a:solidFill>
                <a:latin typeface="Calibri" panose="020F0502020204030204" pitchFamily="34" charset="0"/>
                <a:cs typeface="Calibri" panose="020F0502020204030204" pitchFamily="34" charset="0"/>
              </a:rPr>
              <a:t>Prompt</a:t>
            </a:r>
            <a:r>
              <a:rPr lang="tr-TR" sz="1200" i="1" dirty="0">
                <a:solidFill>
                  <a:schemeClr val="bg1">
                    <a:lumMod val="50000"/>
                  </a:schemeClr>
                </a:solidFill>
                <a:latin typeface="Calibri" panose="020F0502020204030204" pitchFamily="34" charset="0"/>
                <a:cs typeface="Calibri" panose="020F0502020204030204" pitchFamily="34" charset="0"/>
              </a:rPr>
              <a: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
        <p:nvSpPr>
          <p:cNvPr id="13" name="TextBox 20">
            <a:extLst>
              <a:ext uri="{FF2B5EF4-FFF2-40B4-BE49-F238E27FC236}">
                <a16:creationId xmlns:a16="http://schemas.microsoft.com/office/drawing/2014/main" id="{13F3976D-487D-CA28-9829-70CE467E3F8B}"/>
              </a:ext>
            </a:extLst>
          </p:cNvPr>
          <p:cNvSpPr txBox="1"/>
          <p:nvPr/>
        </p:nvSpPr>
        <p:spPr>
          <a:xfrm>
            <a:off x="6096000" y="5058231"/>
            <a:ext cx="2575170" cy="339464"/>
          </a:xfrm>
          <a:prstGeom prst="rect">
            <a:avLst/>
          </a:prstGeom>
          <a:noFill/>
        </p:spPr>
        <p:txBody>
          <a:bodyPr wrap="none" rtlCol="0">
            <a:noAutofit/>
          </a:bodyPr>
          <a:lstStyle/>
          <a:p>
            <a:pPr algn="l"/>
            <a:r>
              <a:rPr lang="tr-TR" sz="1200" i="1" dirty="0" err="1">
                <a:solidFill>
                  <a:schemeClr val="bg1">
                    <a:lumMod val="50000"/>
                  </a:schemeClr>
                </a:solidFill>
                <a:latin typeface="Calibri" panose="020F0502020204030204" pitchFamily="34" charset="0"/>
                <a:cs typeface="Calibri" panose="020F0502020204030204" pitchFamily="34" charset="0"/>
              </a:rPr>
              <a:t>Output</a:t>
            </a:r>
            <a:r>
              <a:rPr lang="tr-TR" sz="1200" i="1" dirty="0">
                <a:solidFill>
                  <a:schemeClr val="bg1">
                    <a:lumMod val="50000"/>
                  </a:schemeClr>
                </a:solidFill>
                <a:latin typeface="Calibri" panose="020F0502020204030204" pitchFamily="34" charset="0"/>
                <a:cs typeface="Calibri" panose="020F0502020204030204" pitchFamily="34" charset="0"/>
              </a:rPr>
              <a:t>:</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pic>
        <p:nvPicPr>
          <p:cNvPr id="15" name="Resim 14">
            <a:extLst>
              <a:ext uri="{FF2B5EF4-FFF2-40B4-BE49-F238E27FC236}">
                <a16:creationId xmlns:a16="http://schemas.microsoft.com/office/drawing/2014/main" id="{6BFFFDEE-8C9E-2CAF-6DE8-812DF4AEBF12}"/>
              </a:ext>
            </a:extLst>
          </p:cNvPr>
          <p:cNvPicPr>
            <a:picLocks noChangeAspect="1"/>
          </p:cNvPicPr>
          <p:nvPr/>
        </p:nvPicPr>
        <p:blipFill>
          <a:blip r:embed="rId6"/>
          <a:stretch>
            <a:fillRect/>
          </a:stretch>
        </p:blipFill>
        <p:spPr>
          <a:xfrm>
            <a:off x="6096000" y="2556760"/>
            <a:ext cx="3800433" cy="1364258"/>
          </a:xfrm>
          <a:prstGeom prst="rect">
            <a:avLst/>
          </a:prstGeom>
        </p:spPr>
      </p:pic>
      <p:pic>
        <p:nvPicPr>
          <p:cNvPr id="18" name="Resim 17">
            <a:extLst>
              <a:ext uri="{FF2B5EF4-FFF2-40B4-BE49-F238E27FC236}">
                <a16:creationId xmlns:a16="http://schemas.microsoft.com/office/drawing/2014/main" id="{350332D8-9CE5-42EB-B0C0-E5C47D817224}"/>
              </a:ext>
            </a:extLst>
          </p:cNvPr>
          <p:cNvPicPr>
            <a:picLocks noChangeAspect="1"/>
          </p:cNvPicPr>
          <p:nvPr/>
        </p:nvPicPr>
        <p:blipFill>
          <a:blip r:embed="rId7"/>
          <a:stretch>
            <a:fillRect/>
          </a:stretch>
        </p:blipFill>
        <p:spPr>
          <a:xfrm>
            <a:off x="6137571" y="4382625"/>
            <a:ext cx="3001965" cy="565162"/>
          </a:xfrm>
          <a:prstGeom prst="rect">
            <a:avLst/>
          </a:prstGeom>
        </p:spPr>
      </p:pic>
      <p:pic>
        <p:nvPicPr>
          <p:cNvPr id="27" name="Resim 26">
            <a:extLst>
              <a:ext uri="{FF2B5EF4-FFF2-40B4-BE49-F238E27FC236}">
                <a16:creationId xmlns:a16="http://schemas.microsoft.com/office/drawing/2014/main" id="{1FCC4F84-83AD-831D-E31D-1AAED6E555D9}"/>
              </a:ext>
            </a:extLst>
          </p:cNvPr>
          <p:cNvPicPr>
            <a:picLocks noChangeAspect="1"/>
          </p:cNvPicPr>
          <p:nvPr/>
        </p:nvPicPr>
        <p:blipFill>
          <a:blip r:embed="rId8"/>
          <a:stretch>
            <a:fillRect/>
          </a:stretch>
        </p:blipFill>
        <p:spPr>
          <a:xfrm>
            <a:off x="6139129" y="5400883"/>
            <a:ext cx="3757304" cy="671258"/>
          </a:xfrm>
          <a:prstGeom prst="rect">
            <a:avLst/>
          </a:prstGeom>
        </p:spPr>
      </p:pic>
      <p:sp>
        <p:nvSpPr>
          <p:cNvPr id="3" name="Google Shape;73;g2d1452ad35a_1_55">
            <a:extLst>
              <a:ext uri="{FF2B5EF4-FFF2-40B4-BE49-F238E27FC236}">
                <a16:creationId xmlns:a16="http://schemas.microsoft.com/office/drawing/2014/main" id="{F24B8811-5D0E-30D9-D40C-3B1F110A7FB6}"/>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5" name="Picture 9" descr="A screenshot of a website&#10;&#10;Description automatically generated">
            <a:extLst>
              <a:ext uri="{FF2B5EF4-FFF2-40B4-BE49-F238E27FC236}">
                <a16:creationId xmlns:a16="http://schemas.microsoft.com/office/drawing/2014/main" id="{E3F2FCCC-37AB-0F1A-0B7F-D2B4D7174CBF}"/>
              </a:ext>
            </a:extLst>
          </p:cNvPr>
          <p:cNvPicPr>
            <a:picLocks noChangeAspect="1"/>
          </p:cNvPicPr>
          <p:nvPr/>
        </p:nvPicPr>
        <p:blipFill rotWithShape="1">
          <a:blip r:embed="rId9"/>
          <a:srcRect t="20977" b="13346"/>
          <a:stretch/>
        </p:blipFill>
        <p:spPr>
          <a:xfrm>
            <a:off x="10625612" y="6406821"/>
            <a:ext cx="1462217" cy="384136"/>
          </a:xfrm>
          <a:prstGeom prst="rect">
            <a:avLst/>
          </a:prstGeom>
        </p:spPr>
      </p:pic>
      <p:sp>
        <p:nvSpPr>
          <p:cNvPr id="7" name="Google Shape;73;g2d1452ad35a_1_55">
            <a:extLst>
              <a:ext uri="{FF2B5EF4-FFF2-40B4-BE49-F238E27FC236}">
                <a16:creationId xmlns:a16="http://schemas.microsoft.com/office/drawing/2014/main" id="{EC554DE6-5754-FBA1-F0C6-78EDC292584D}"/>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8797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89BF1-140B-1596-9AE5-80E634BAB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9A83E-3FF0-6E14-0FE1-49259D556B4F}"/>
              </a:ext>
            </a:extLst>
          </p:cNvPr>
          <p:cNvSpPr>
            <a:spLocks noGrp="1"/>
          </p:cNvSpPr>
          <p:nvPr>
            <p:ph type="title"/>
          </p:nvPr>
        </p:nvSpPr>
        <p:spPr>
          <a:xfrm>
            <a:off x="743486" y="0"/>
            <a:ext cx="11192959" cy="1325563"/>
          </a:xfrm>
        </p:spPr>
        <p:txBody>
          <a:bodyPr/>
          <a:lstStyle/>
          <a:p>
            <a:r>
              <a:rPr lang="tr-TR">
                <a:latin typeface="Arial"/>
                <a:cs typeface="Arial"/>
              </a:rPr>
              <a:t>Örnek-Sıfır Atış</a:t>
            </a:r>
            <a:endParaRPr lang="tr-TR"/>
          </a:p>
        </p:txBody>
      </p:sp>
      <p:pic>
        <p:nvPicPr>
          <p:cNvPr id="8" name="Resim 7">
            <a:extLst>
              <a:ext uri="{FF2B5EF4-FFF2-40B4-BE49-F238E27FC236}">
                <a16:creationId xmlns:a16="http://schemas.microsoft.com/office/drawing/2014/main" id="{9C4733D2-5EAA-11CB-E207-C0F8E99781F9}"/>
              </a:ext>
            </a:extLst>
          </p:cNvPr>
          <p:cNvPicPr>
            <a:picLocks noChangeAspect="1"/>
          </p:cNvPicPr>
          <p:nvPr/>
        </p:nvPicPr>
        <p:blipFill>
          <a:blip r:embed="rId3"/>
          <a:stretch>
            <a:fillRect/>
          </a:stretch>
        </p:blipFill>
        <p:spPr>
          <a:xfrm>
            <a:off x="752908" y="1809217"/>
            <a:ext cx="11348528" cy="3436552"/>
          </a:xfrm>
          <a:prstGeom prst="rect">
            <a:avLst/>
          </a:prstGeom>
        </p:spPr>
      </p:pic>
      <p:sp>
        <p:nvSpPr>
          <p:cNvPr id="3" name="Google Shape;73;g2d1452ad35a_1_55">
            <a:extLst>
              <a:ext uri="{FF2B5EF4-FFF2-40B4-BE49-F238E27FC236}">
                <a16:creationId xmlns:a16="http://schemas.microsoft.com/office/drawing/2014/main" id="{93991FE7-B241-9F42-6BF5-A0CF59B8054A}"/>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48A0374A-219F-031A-8FC2-E8DAF6975455}"/>
              </a:ext>
            </a:extLst>
          </p:cNvPr>
          <p:cNvPicPr>
            <a:picLocks noChangeAspect="1"/>
          </p:cNvPicPr>
          <p:nvPr/>
        </p:nvPicPr>
        <p:blipFill rotWithShape="1">
          <a:blip r:embed="rId4"/>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A904F11D-EEFB-3388-D009-29DDA181733F}"/>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2428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723FA-D0C1-D452-8BB5-4FD6C4C22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2E2F6-01FC-2A9A-D2B2-5551786D478A}"/>
              </a:ext>
            </a:extLst>
          </p:cNvPr>
          <p:cNvSpPr>
            <a:spLocks noGrp="1"/>
          </p:cNvSpPr>
          <p:nvPr>
            <p:ph type="title"/>
          </p:nvPr>
        </p:nvSpPr>
        <p:spPr>
          <a:xfrm>
            <a:off x="743486" y="0"/>
            <a:ext cx="11192959" cy="1325563"/>
          </a:xfrm>
        </p:spPr>
        <p:txBody>
          <a:bodyPr/>
          <a:lstStyle/>
          <a:p>
            <a:r>
              <a:rPr lang="tr-TR">
                <a:latin typeface="Arial"/>
                <a:cs typeface="Arial"/>
              </a:rPr>
              <a:t>Örnek-Az Atış</a:t>
            </a:r>
            <a:endParaRPr lang="tr-TR"/>
          </a:p>
        </p:txBody>
      </p:sp>
      <p:pic>
        <p:nvPicPr>
          <p:cNvPr id="5" name="Resim 4">
            <a:extLst>
              <a:ext uri="{FF2B5EF4-FFF2-40B4-BE49-F238E27FC236}">
                <a16:creationId xmlns:a16="http://schemas.microsoft.com/office/drawing/2014/main" id="{137E83E1-BEEB-E693-E393-3BF07342E652}"/>
              </a:ext>
            </a:extLst>
          </p:cNvPr>
          <p:cNvPicPr>
            <a:picLocks noChangeAspect="1"/>
          </p:cNvPicPr>
          <p:nvPr/>
        </p:nvPicPr>
        <p:blipFill>
          <a:blip r:embed="rId3"/>
          <a:stretch>
            <a:fillRect/>
          </a:stretch>
        </p:blipFill>
        <p:spPr>
          <a:xfrm>
            <a:off x="743486" y="1062247"/>
            <a:ext cx="11235758" cy="5092368"/>
          </a:xfrm>
          <a:prstGeom prst="rect">
            <a:avLst/>
          </a:prstGeom>
        </p:spPr>
      </p:pic>
      <p:sp>
        <p:nvSpPr>
          <p:cNvPr id="3" name="Google Shape;73;g2d1452ad35a_1_55">
            <a:extLst>
              <a:ext uri="{FF2B5EF4-FFF2-40B4-BE49-F238E27FC236}">
                <a16:creationId xmlns:a16="http://schemas.microsoft.com/office/drawing/2014/main" id="{61A3AE62-1DC8-6928-111F-7A0FD1039315}"/>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3827582D-A6B4-B536-8724-F79ECFB94A51}"/>
              </a:ext>
            </a:extLst>
          </p:cNvPr>
          <p:cNvPicPr>
            <a:picLocks noChangeAspect="1"/>
          </p:cNvPicPr>
          <p:nvPr/>
        </p:nvPicPr>
        <p:blipFill rotWithShape="1">
          <a:blip r:embed="rId4"/>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65FEFB82-B922-0A71-847C-A0BF51FDBD1C}"/>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24181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85168-1682-2255-4F0B-66D2522C3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01EBA-43B3-EC2D-C4F5-04DDC0058E50}"/>
              </a:ext>
            </a:extLst>
          </p:cNvPr>
          <p:cNvSpPr>
            <a:spLocks noGrp="1"/>
          </p:cNvSpPr>
          <p:nvPr>
            <p:ph type="title"/>
          </p:nvPr>
        </p:nvSpPr>
        <p:spPr>
          <a:xfrm>
            <a:off x="743486" y="0"/>
            <a:ext cx="11192959" cy="1325563"/>
          </a:xfrm>
        </p:spPr>
        <p:txBody>
          <a:bodyPr/>
          <a:lstStyle/>
          <a:p>
            <a:r>
              <a:rPr lang="tr-TR">
                <a:latin typeface="Arial"/>
                <a:cs typeface="Arial"/>
              </a:rPr>
              <a:t>Örnek-Türkçe Çeviri</a:t>
            </a:r>
            <a:endParaRPr lang="tr-TR"/>
          </a:p>
        </p:txBody>
      </p:sp>
      <p:sp>
        <p:nvSpPr>
          <p:cNvPr id="3" name="Content Placeholder 2">
            <a:extLst>
              <a:ext uri="{FF2B5EF4-FFF2-40B4-BE49-F238E27FC236}">
                <a16:creationId xmlns:a16="http://schemas.microsoft.com/office/drawing/2014/main" id="{6A7AD49F-6B74-EE71-2BFC-42AE4E75B2A5}"/>
              </a:ext>
            </a:extLst>
          </p:cNvPr>
          <p:cNvSpPr>
            <a:spLocks noGrp="1"/>
          </p:cNvSpPr>
          <p:nvPr>
            <p:ph idx="1"/>
          </p:nvPr>
        </p:nvSpPr>
        <p:spPr>
          <a:xfrm>
            <a:off x="988101" y="2220732"/>
            <a:ext cx="2011326" cy="595423"/>
          </a:xfrm>
        </p:spPr>
        <p:txBody>
          <a:bodyPr/>
          <a:lstStyle/>
          <a:p>
            <a:pPr marL="0" indent="0">
              <a:buNone/>
            </a:pPr>
            <a:r>
              <a:rPr lang="tr-TR" dirty="0" err="1"/>
              <a:t>Exercise</a:t>
            </a:r>
            <a:endParaRPr lang="tr-TR" dirty="0"/>
          </a:p>
          <a:p>
            <a:pPr marL="0" indent="0">
              <a:buNone/>
            </a:pPr>
            <a:endParaRPr lang="en-US" dirty="0"/>
          </a:p>
        </p:txBody>
      </p:sp>
      <p:sp>
        <p:nvSpPr>
          <p:cNvPr id="5" name="Content Placeholder 2">
            <a:extLst>
              <a:ext uri="{FF2B5EF4-FFF2-40B4-BE49-F238E27FC236}">
                <a16:creationId xmlns:a16="http://schemas.microsoft.com/office/drawing/2014/main" id="{2ED3A6FD-4EE5-EBDF-42C4-946B6D07EF34}"/>
              </a:ext>
            </a:extLst>
          </p:cNvPr>
          <p:cNvSpPr txBox="1">
            <a:spLocks/>
          </p:cNvSpPr>
          <p:nvPr/>
        </p:nvSpPr>
        <p:spPr>
          <a:xfrm>
            <a:off x="943131" y="3503429"/>
            <a:ext cx="2011326" cy="595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a:t>Input </a:t>
            </a:r>
            <a:r>
              <a:rPr lang="tr-TR" dirty="0" err="1"/>
              <a:t>text</a:t>
            </a:r>
            <a:endParaRPr lang="en-US" dirty="0"/>
          </a:p>
        </p:txBody>
      </p:sp>
      <p:sp>
        <p:nvSpPr>
          <p:cNvPr id="6" name="Content Placeholder 2">
            <a:extLst>
              <a:ext uri="{FF2B5EF4-FFF2-40B4-BE49-F238E27FC236}">
                <a16:creationId xmlns:a16="http://schemas.microsoft.com/office/drawing/2014/main" id="{B88BE619-2371-4E83-76E9-0920B6E190F2}"/>
              </a:ext>
            </a:extLst>
          </p:cNvPr>
          <p:cNvSpPr txBox="1">
            <a:spLocks/>
          </p:cNvSpPr>
          <p:nvPr/>
        </p:nvSpPr>
        <p:spPr>
          <a:xfrm>
            <a:off x="883170" y="4843134"/>
            <a:ext cx="2654508" cy="59542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err="1"/>
              <a:t>Expected</a:t>
            </a:r>
            <a:r>
              <a:rPr lang="tr-TR" dirty="0"/>
              <a:t> </a:t>
            </a:r>
            <a:r>
              <a:rPr lang="tr-TR" dirty="0" err="1"/>
              <a:t>completion</a:t>
            </a:r>
            <a:endParaRPr lang="en-US" dirty="0"/>
          </a:p>
        </p:txBody>
      </p:sp>
      <p:sp>
        <p:nvSpPr>
          <p:cNvPr id="7" name="Rectangle 6">
            <a:extLst>
              <a:ext uri="{FF2B5EF4-FFF2-40B4-BE49-F238E27FC236}">
                <a16:creationId xmlns:a16="http://schemas.microsoft.com/office/drawing/2014/main" id="{918A87BF-10CC-8CF9-E02D-6BD898EC9F12}"/>
              </a:ext>
            </a:extLst>
          </p:cNvPr>
          <p:cNvSpPr/>
          <p:nvPr/>
        </p:nvSpPr>
        <p:spPr>
          <a:xfrm>
            <a:off x="4255955" y="1973467"/>
            <a:ext cx="5726243" cy="81870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Sana gönderilen metni Türkçeye çevir.</a:t>
            </a:r>
            <a:endParaRPr lang="en-US" dirty="0"/>
          </a:p>
        </p:txBody>
      </p:sp>
      <p:sp>
        <p:nvSpPr>
          <p:cNvPr id="8" name="Rectangle 7">
            <a:extLst>
              <a:ext uri="{FF2B5EF4-FFF2-40B4-BE49-F238E27FC236}">
                <a16:creationId xmlns:a16="http://schemas.microsoft.com/office/drawing/2014/main" id="{C2254E0A-35A2-A789-EA6E-11737459AEFC}"/>
              </a:ext>
            </a:extLst>
          </p:cNvPr>
          <p:cNvSpPr/>
          <p:nvPr/>
        </p:nvSpPr>
        <p:spPr>
          <a:xfrm>
            <a:off x="4255955" y="3346200"/>
            <a:ext cx="5726243" cy="81870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I </a:t>
            </a:r>
            <a:r>
              <a:rPr lang="tr-TR" dirty="0" err="1"/>
              <a:t>was</a:t>
            </a:r>
            <a:r>
              <a:rPr lang="tr-TR" dirty="0"/>
              <a:t> </a:t>
            </a:r>
            <a:r>
              <a:rPr lang="tr-TR" dirty="0" err="1"/>
              <a:t>enjoying</a:t>
            </a:r>
            <a:r>
              <a:rPr lang="tr-TR" dirty="0"/>
              <a:t> </a:t>
            </a:r>
            <a:r>
              <a:rPr lang="tr-TR" dirty="0" err="1"/>
              <a:t>the</a:t>
            </a:r>
            <a:r>
              <a:rPr lang="tr-TR" dirty="0"/>
              <a:t> sun, but </a:t>
            </a:r>
            <a:r>
              <a:rPr lang="tr-TR" dirty="0" err="1"/>
              <a:t>then</a:t>
            </a:r>
            <a:r>
              <a:rPr lang="tr-TR" dirty="0"/>
              <a:t> a </a:t>
            </a:r>
            <a:r>
              <a:rPr lang="tr-TR" dirty="0" err="1"/>
              <a:t>huge</a:t>
            </a:r>
            <a:r>
              <a:rPr lang="tr-TR" dirty="0"/>
              <a:t> </a:t>
            </a:r>
            <a:r>
              <a:rPr lang="tr-TR" dirty="0" err="1"/>
              <a:t>cloud</a:t>
            </a:r>
            <a:r>
              <a:rPr lang="tr-TR" dirty="0"/>
              <a:t> </a:t>
            </a:r>
            <a:r>
              <a:rPr lang="tr-TR" dirty="0" err="1"/>
              <a:t>came</a:t>
            </a:r>
            <a:r>
              <a:rPr lang="tr-TR" dirty="0"/>
              <a:t> </a:t>
            </a:r>
            <a:r>
              <a:rPr lang="tr-TR" dirty="0" err="1"/>
              <a:t>and</a:t>
            </a:r>
            <a:r>
              <a:rPr lang="tr-TR" dirty="0"/>
              <a:t> </a:t>
            </a:r>
            <a:r>
              <a:rPr lang="tr-TR" dirty="0" err="1"/>
              <a:t>covered</a:t>
            </a:r>
            <a:r>
              <a:rPr lang="tr-TR" dirty="0"/>
              <a:t> </a:t>
            </a:r>
            <a:r>
              <a:rPr lang="tr-TR" dirty="0" err="1"/>
              <a:t>the</a:t>
            </a:r>
            <a:r>
              <a:rPr lang="tr-TR" dirty="0"/>
              <a:t> </a:t>
            </a:r>
            <a:r>
              <a:rPr lang="tr-TR" dirty="0" err="1"/>
              <a:t>sky</a:t>
            </a:r>
            <a:r>
              <a:rPr lang="tr-TR" dirty="0"/>
              <a:t>.</a:t>
            </a:r>
            <a:endParaRPr lang="en-US" dirty="0"/>
          </a:p>
        </p:txBody>
      </p:sp>
      <p:sp>
        <p:nvSpPr>
          <p:cNvPr id="9" name="Rectangle 8">
            <a:extLst>
              <a:ext uri="{FF2B5EF4-FFF2-40B4-BE49-F238E27FC236}">
                <a16:creationId xmlns:a16="http://schemas.microsoft.com/office/drawing/2014/main" id="{7B060AFE-248F-0C3B-7E61-B73842D54C6F}"/>
              </a:ext>
            </a:extLst>
          </p:cNvPr>
          <p:cNvSpPr/>
          <p:nvPr/>
        </p:nvSpPr>
        <p:spPr>
          <a:xfrm>
            <a:off x="4255954" y="4635663"/>
            <a:ext cx="5726243" cy="81870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r>
              <a:rPr lang="en-US" dirty="0" err="1"/>
              <a:t>Güneşin</a:t>
            </a:r>
            <a:r>
              <a:rPr lang="en-US" dirty="0"/>
              <a:t> </a:t>
            </a:r>
            <a:r>
              <a:rPr lang="en-US" dirty="0" err="1"/>
              <a:t>tadını</a:t>
            </a:r>
            <a:r>
              <a:rPr lang="en-US" dirty="0"/>
              <a:t> </a:t>
            </a:r>
            <a:r>
              <a:rPr lang="en-US" dirty="0" err="1"/>
              <a:t>çıkarıyordum</a:t>
            </a:r>
            <a:r>
              <a:rPr lang="en-US" dirty="0"/>
              <a:t>, ama </a:t>
            </a:r>
            <a:r>
              <a:rPr lang="en-US" dirty="0" err="1"/>
              <a:t>sonra</a:t>
            </a:r>
            <a:r>
              <a:rPr lang="en-US" dirty="0"/>
              <a:t> </a:t>
            </a:r>
            <a:r>
              <a:rPr lang="en-US" dirty="0" err="1"/>
              <a:t>büyük</a:t>
            </a:r>
            <a:r>
              <a:rPr lang="en-US" dirty="0"/>
              <a:t> </a:t>
            </a:r>
            <a:r>
              <a:rPr lang="en-US" dirty="0" err="1"/>
              <a:t>bir</a:t>
            </a:r>
            <a:r>
              <a:rPr lang="en-US" dirty="0"/>
              <a:t> </a:t>
            </a:r>
            <a:r>
              <a:rPr lang="en-US" dirty="0" err="1"/>
              <a:t>bulut</a:t>
            </a:r>
            <a:r>
              <a:rPr lang="en-US" dirty="0"/>
              <a:t> </a:t>
            </a:r>
            <a:r>
              <a:rPr lang="en-US" dirty="0" err="1"/>
              <a:t>geldi</a:t>
            </a:r>
            <a:r>
              <a:rPr lang="en-US" dirty="0"/>
              <a:t> </a:t>
            </a:r>
            <a:r>
              <a:rPr lang="en-US" dirty="0" err="1"/>
              <a:t>ve</a:t>
            </a:r>
            <a:r>
              <a:rPr lang="en-US" dirty="0"/>
              <a:t> </a:t>
            </a:r>
            <a:r>
              <a:rPr lang="en-US" dirty="0" err="1"/>
              <a:t>gökyüzünü</a:t>
            </a:r>
            <a:r>
              <a:rPr lang="en-US" dirty="0"/>
              <a:t> </a:t>
            </a:r>
            <a:r>
              <a:rPr lang="en-US" dirty="0" err="1"/>
              <a:t>kapladı</a:t>
            </a:r>
            <a:r>
              <a:rPr lang="en-US" dirty="0"/>
              <a:t>.</a:t>
            </a:r>
          </a:p>
        </p:txBody>
      </p:sp>
      <p:sp>
        <p:nvSpPr>
          <p:cNvPr id="4" name="Google Shape;73;g2d1452ad35a_1_55">
            <a:extLst>
              <a:ext uri="{FF2B5EF4-FFF2-40B4-BE49-F238E27FC236}">
                <a16:creationId xmlns:a16="http://schemas.microsoft.com/office/drawing/2014/main" id="{21E0F6A9-F208-BABE-28F5-9DDCA3549B3D}"/>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10" name="Picture 9" descr="A screenshot of a website&#10;&#10;Description automatically generated">
            <a:extLst>
              <a:ext uri="{FF2B5EF4-FFF2-40B4-BE49-F238E27FC236}">
                <a16:creationId xmlns:a16="http://schemas.microsoft.com/office/drawing/2014/main" id="{BCCAB61A-5A4B-E32B-B158-E5E9E6C823F4}"/>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11" name="Google Shape;73;g2d1452ad35a_1_55">
            <a:extLst>
              <a:ext uri="{FF2B5EF4-FFF2-40B4-BE49-F238E27FC236}">
                <a16:creationId xmlns:a16="http://schemas.microsoft.com/office/drawing/2014/main" id="{5E28532B-CFAC-E81E-73AA-C7C716953672}"/>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74792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CB3CC-B68F-33A8-0C6D-41AB8F0DA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A67B6D-1755-C602-817C-2D5D66680836}"/>
              </a:ext>
            </a:extLst>
          </p:cNvPr>
          <p:cNvSpPr>
            <a:spLocks noGrp="1"/>
          </p:cNvSpPr>
          <p:nvPr>
            <p:ph type="title"/>
          </p:nvPr>
        </p:nvSpPr>
        <p:spPr>
          <a:xfrm>
            <a:off x="743486" y="0"/>
            <a:ext cx="11192959" cy="1325563"/>
          </a:xfrm>
        </p:spPr>
        <p:txBody>
          <a:bodyPr/>
          <a:lstStyle/>
          <a:p>
            <a:r>
              <a:rPr lang="tr-TR">
                <a:latin typeface="Arial"/>
                <a:cs typeface="Arial"/>
              </a:rPr>
              <a:t>Örnek-Sınıflandırma</a:t>
            </a:r>
            <a:endParaRPr lang="tr-TR"/>
          </a:p>
        </p:txBody>
      </p:sp>
      <p:sp>
        <p:nvSpPr>
          <p:cNvPr id="11" name="Content Placeholder 2">
            <a:extLst>
              <a:ext uri="{FF2B5EF4-FFF2-40B4-BE49-F238E27FC236}">
                <a16:creationId xmlns:a16="http://schemas.microsoft.com/office/drawing/2014/main" id="{181897DC-4EA7-FB17-7309-4AD7588BB5AD}"/>
              </a:ext>
            </a:extLst>
          </p:cNvPr>
          <p:cNvSpPr>
            <a:spLocks noGrp="1"/>
          </p:cNvSpPr>
          <p:nvPr>
            <p:ph idx="1"/>
          </p:nvPr>
        </p:nvSpPr>
        <p:spPr>
          <a:xfrm>
            <a:off x="988101" y="2220732"/>
            <a:ext cx="2011326" cy="595423"/>
          </a:xfrm>
        </p:spPr>
        <p:txBody>
          <a:bodyPr/>
          <a:lstStyle/>
          <a:p>
            <a:pPr marL="0" indent="0">
              <a:buNone/>
            </a:pPr>
            <a:r>
              <a:rPr lang="tr-TR" dirty="0" err="1"/>
              <a:t>Exercise</a:t>
            </a:r>
            <a:endParaRPr lang="tr-TR" dirty="0"/>
          </a:p>
          <a:p>
            <a:pPr marL="0" indent="0">
              <a:buNone/>
            </a:pPr>
            <a:endParaRPr lang="en-US" dirty="0"/>
          </a:p>
        </p:txBody>
      </p:sp>
      <p:sp>
        <p:nvSpPr>
          <p:cNvPr id="12" name="Content Placeholder 2">
            <a:extLst>
              <a:ext uri="{FF2B5EF4-FFF2-40B4-BE49-F238E27FC236}">
                <a16:creationId xmlns:a16="http://schemas.microsoft.com/office/drawing/2014/main" id="{167C5051-C6D6-6D49-B7E8-64B22302049F}"/>
              </a:ext>
            </a:extLst>
          </p:cNvPr>
          <p:cNvSpPr txBox="1">
            <a:spLocks/>
          </p:cNvSpPr>
          <p:nvPr/>
        </p:nvSpPr>
        <p:spPr>
          <a:xfrm>
            <a:off x="943131" y="3503429"/>
            <a:ext cx="2011326" cy="595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a:t>Input </a:t>
            </a:r>
            <a:r>
              <a:rPr lang="tr-TR" dirty="0" err="1"/>
              <a:t>text</a:t>
            </a:r>
            <a:endParaRPr lang="en-US" dirty="0"/>
          </a:p>
        </p:txBody>
      </p:sp>
      <p:sp>
        <p:nvSpPr>
          <p:cNvPr id="13" name="Content Placeholder 2">
            <a:extLst>
              <a:ext uri="{FF2B5EF4-FFF2-40B4-BE49-F238E27FC236}">
                <a16:creationId xmlns:a16="http://schemas.microsoft.com/office/drawing/2014/main" id="{BA387BF9-0639-1BD8-8F8F-337E3A1314DB}"/>
              </a:ext>
            </a:extLst>
          </p:cNvPr>
          <p:cNvSpPr txBox="1">
            <a:spLocks/>
          </p:cNvSpPr>
          <p:nvPr/>
        </p:nvSpPr>
        <p:spPr>
          <a:xfrm>
            <a:off x="883170" y="4843134"/>
            <a:ext cx="2654508" cy="59542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err="1"/>
              <a:t>Expected</a:t>
            </a:r>
            <a:r>
              <a:rPr lang="tr-TR" dirty="0"/>
              <a:t> </a:t>
            </a:r>
            <a:r>
              <a:rPr lang="tr-TR" dirty="0" err="1"/>
              <a:t>completion</a:t>
            </a:r>
            <a:endParaRPr lang="en-US" dirty="0"/>
          </a:p>
        </p:txBody>
      </p:sp>
      <p:sp>
        <p:nvSpPr>
          <p:cNvPr id="14" name="Rectangle 13">
            <a:extLst>
              <a:ext uri="{FF2B5EF4-FFF2-40B4-BE49-F238E27FC236}">
                <a16:creationId xmlns:a16="http://schemas.microsoft.com/office/drawing/2014/main" id="{1D4D2507-0C85-D5D2-6B69-E87886F8F7DE}"/>
              </a:ext>
            </a:extLst>
          </p:cNvPr>
          <p:cNvSpPr/>
          <p:nvPr/>
        </p:nvSpPr>
        <p:spPr>
          <a:xfrm>
            <a:off x="4255955" y="1656522"/>
            <a:ext cx="5842202" cy="11356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Sana gönderilen metnin duygusallığını analiz et. Çıktılar pozitif, nötr ve negatif olacak şekilde olmalıdır. Metne göre yüzde değerler verin ve bu değerlerin toplamı 1 olmalıdır.</a:t>
            </a:r>
            <a:endParaRPr lang="en-US" dirty="0"/>
          </a:p>
        </p:txBody>
      </p:sp>
      <p:sp>
        <p:nvSpPr>
          <p:cNvPr id="15" name="Rectangle 14">
            <a:extLst>
              <a:ext uri="{FF2B5EF4-FFF2-40B4-BE49-F238E27FC236}">
                <a16:creationId xmlns:a16="http://schemas.microsoft.com/office/drawing/2014/main" id="{FE9C9E55-9897-944D-1CE1-47BC473B36EA}"/>
              </a:ext>
            </a:extLst>
          </p:cNvPr>
          <p:cNvSpPr/>
          <p:nvPr/>
        </p:nvSpPr>
        <p:spPr>
          <a:xfrm>
            <a:off x="4255955" y="2923081"/>
            <a:ext cx="5726243" cy="1558977"/>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‘Burada yazacak pek bir şey yok, ama olması gerektiği gibi çalışıyor. Patlama seslerini filtreliyor. Artık kayıtlarım çok daha net. Amazon’daki en düşük fiyatlı pop filtrelerden biri, o yüzden almaya değer; fiyat farkına rağmen aslında hepsi aynı işi yapıyor.’</a:t>
            </a:r>
            <a:endParaRPr lang="en-US" dirty="0"/>
          </a:p>
        </p:txBody>
      </p:sp>
      <p:sp>
        <p:nvSpPr>
          <p:cNvPr id="16" name="Rectangle 15">
            <a:extLst>
              <a:ext uri="{FF2B5EF4-FFF2-40B4-BE49-F238E27FC236}">
                <a16:creationId xmlns:a16="http://schemas.microsoft.com/office/drawing/2014/main" id="{716269D9-EB8B-F9A0-82B9-095CAFE7653D}"/>
              </a:ext>
            </a:extLst>
          </p:cNvPr>
          <p:cNvSpPr/>
          <p:nvPr/>
        </p:nvSpPr>
        <p:spPr>
          <a:xfrm>
            <a:off x="4255954" y="4635663"/>
            <a:ext cx="5726243" cy="81870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r>
              <a:rPr lang="tr-TR" dirty="0"/>
              <a:t>Pozitif : 0.40</a:t>
            </a:r>
          </a:p>
          <a:p>
            <a:pPr algn="ctr" latinLnBrk="1"/>
            <a:r>
              <a:rPr lang="tr-TR" dirty="0"/>
              <a:t>Nötr : 0.50</a:t>
            </a:r>
          </a:p>
          <a:p>
            <a:pPr algn="ctr" latinLnBrk="1"/>
            <a:r>
              <a:rPr lang="tr-TR" dirty="0"/>
              <a:t>Negatif : 0.10</a:t>
            </a:r>
            <a:endParaRPr lang="en-US" dirty="0"/>
          </a:p>
        </p:txBody>
      </p:sp>
      <p:sp>
        <p:nvSpPr>
          <p:cNvPr id="3" name="Google Shape;73;g2d1452ad35a_1_55">
            <a:extLst>
              <a:ext uri="{FF2B5EF4-FFF2-40B4-BE49-F238E27FC236}">
                <a16:creationId xmlns:a16="http://schemas.microsoft.com/office/drawing/2014/main" id="{B4426EB1-5C6E-3CFB-1CE3-4A53DB27B364}"/>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85BC2C16-55E8-AD72-31F3-BBBEA77D051B}"/>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6405CFD5-60F8-E455-F290-017FCEE40E27}"/>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00728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A7F1-F048-8B94-60F8-9523D2EE8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D07A6-0B79-B606-0D2F-CC11F352923B}"/>
              </a:ext>
            </a:extLst>
          </p:cNvPr>
          <p:cNvSpPr>
            <a:spLocks noGrp="1"/>
          </p:cNvSpPr>
          <p:nvPr>
            <p:ph type="title"/>
          </p:nvPr>
        </p:nvSpPr>
        <p:spPr>
          <a:xfrm>
            <a:off x="743486" y="0"/>
            <a:ext cx="11192959" cy="1325563"/>
          </a:xfrm>
        </p:spPr>
        <p:txBody>
          <a:bodyPr/>
          <a:lstStyle/>
          <a:p>
            <a:r>
              <a:rPr lang="tr-TR">
                <a:latin typeface="Arial"/>
                <a:cs typeface="Arial"/>
              </a:rPr>
              <a:t>Örnek-JSON Formatında Veri Çıktısı</a:t>
            </a:r>
            <a:endParaRPr lang="tr-TR"/>
          </a:p>
        </p:txBody>
      </p:sp>
      <p:sp>
        <p:nvSpPr>
          <p:cNvPr id="5" name="Content Placeholder 2">
            <a:extLst>
              <a:ext uri="{FF2B5EF4-FFF2-40B4-BE49-F238E27FC236}">
                <a16:creationId xmlns:a16="http://schemas.microsoft.com/office/drawing/2014/main" id="{56BA771B-4EDC-2812-51D2-81ABC0CCF6EC}"/>
              </a:ext>
            </a:extLst>
          </p:cNvPr>
          <p:cNvSpPr>
            <a:spLocks noGrp="1"/>
          </p:cNvSpPr>
          <p:nvPr>
            <p:ph idx="1"/>
          </p:nvPr>
        </p:nvSpPr>
        <p:spPr>
          <a:xfrm>
            <a:off x="943131" y="1611209"/>
            <a:ext cx="2011326" cy="595423"/>
          </a:xfrm>
        </p:spPr>
        <p:txBody>
          <a:bodyPr/>
          <a:lstStyle/>
          <a:p>
            <a:pPr marL="0" indent="0">
              <a:buNone/>
            </a:pPr>
            <a:r>
              <a:rPr lang="tr-TR" dirty="0" err="1"/>
              <a:t>Exercise</a:t>
            </a:r>
            <a:endParaRPr lang="tr-TR" dirty="0"/>
          </a:p>
          <a:p>
            <a:pPr marL="0" indent="0">
              <a:buNone/>
            </a:pPr>
            <a:endParaRPr lang="en-US" dirty="0"/>
          </a:p>
        </p:txBody>
      </p:sp>
      <p:sp>
        <p:nvSpPr>
          <p:cNvPr id="6" name="Content Placeholder 2">
            <a:extLst>
              <a:ext uri="{FF2B5EF4-FFF2-40B4-BE49-F238E27FC236}">
                <a16:creationId xmlns:a16="http://schemas.microsoft.com/office/drawing/2014/main" id="{A8481468-2812-1C99-513E-0324D25D2220}"/>
              </a:ext>
            </a:extLst>
          </p:cNvPr>
          <p:cNvSpPr txBox="1">
            <a:spLocks/>
          </p:cNvSpPr>
          <p:nvPr/>
        </p:nvSpPr>
        <p:spPr>
          <a:xfrm>
            <a:off x="943131" y="3130384"/>
            <a:ext cx="2011326" cy="595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a:t>Input </a:t>
            </a:r>
            <a:r>
              <a:rPr lang="tr-TR" dirty="0" err="1"/>
              <a:t>text</a:t>
            </a:r>
            <a:endParaRPr lang="en-US" dirty="0"/>
          </a:p>
        </p:txBody>
      </p:sp>
      <p:sp>
        <p:nvSpPr>
          <p:cNvPr id="7" name="Content Placeholder 2">
            <a:extLst>
              <a:ext uri="{FF2B5EF4-FFF2-40B4-BE49-F238E27FC236}">
                <a16:creationId xmlns:a16="http://schemas.microsoft.com/office/drawing/2014/main" id="{C89CDD7A-69FA-8110-5853-982D00CA3943}"/>
              </a:ext>
            </a:extLst>
          </p:cNvPr>
          <p:cNvSpPr txBox="1">
            <a:spLocks/>
          </p:cNvSpPr>
          <p:nvPr/>
        </p:nvSpPr>
        <p:spPr>
          <a:xfrm>
            <a:off x="883170" y="4843134"/>
            <a:ext cx="2654508" cy="59542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err="1"/>
              <a:t>Expected</a:t>
            </a:r>
            <a:r>
              <a:rPr lang="tr-TR" dirty="0"/>
              <a:t> </a:t>
            </a:r>
            <a:r>
              <a:rPr lang="tr-TR" dirty="0" err="1"/>
              <a:t>completion</a:t>
            </a:r>
            <a:endParaRPr lang="en-US" dirty="0"/>
          </a:p>
        </p:txBody>
      </p:sp>
      <p:sp>
        <p:nvSpPr>
          <p:cNvPr id="8" name="Rectangle 7">
            <a:extLst>
              <a:ext uri="{FF2B5EF4-FFF2-40B4-BE49-F238E27FC236}">
                <a16:creationId xmlns:a16="http://schemas.microsoft.com/office/drawing/2014/main" id="{7A395A0F-E581-E98C-21C1-8AFC31F2D489}"/>
              </a:ext>
            </a:extLst>
          </p:cNvPr>
          <p:cNvSpPr/>
          <p:nvPr/>
        </p:nvSpPr>
        <p:spPr>
          <a:xfrm>
            <a:off x="4255955" y="1484027"/>
            <a:ext cx="6992913" cy="722605"/>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Verilen metni JSON formatında özetleyin. Çıktı şu formatta olmalıdır:</a:t>
            </a:r>
            <a:br>
              <a:rPr lang="tr-TR" dirty="0"/>
            </a:br>
            <a:r>
              <a:rPr lang="tr-TR" dirty="0" err="1"/>
              <a:t>reason:classified_reason:name</a:t>
            </a:r>
            <a:r>
              <a:rPr lang="tr-TR" dirty="0"/>
              <a:t> </a:t>
            </a:r>
            <a:r>
              <a:rPr lang="tr-TR" dirty="0" err="1"/>
              <a:t>ss:dob</a:t>
            </a:r>
            <a:r>
              <a:rPr lang="tr-TR" dirty="0"/>
              <a:t>:</a:t>
            </a:r>
            <a:endParaRPr lang="en-US" dirty="0"/>
          </a:p>
        </p:txBody>
      </p:sp>
      <p:sp>
        <p:nvSpPr>
          <p:cNvPr id="9" name="Rectangle 8">
            <a:extLst>
              <a:ext uri="{FF2B5EF4-FFF2-40B4-BE49-F238E27FC236}">
                <a16:creationId xmlns:a16="http://schemas.microsoft.com/office/drawing/2014/main" id="{BF87A71C-02A5-AC33-0886-FCD4AA5219EF}"/>
              </a:ext>
            </a:extLst>
          </p:cNvPr>
          <p:cNvSpPr/>
          <p:nvPr/>
        </p:nvSpPr>
        <p:spPr>
          <a:xfrm>
            <a:off x="4255955" y="2323475"/>
            <a:ext cx="6992914" cy="1775377"/>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t>Merhaba, benim adım Tolga Gomez. 16 Ağustos’ta pasaportumu kaybettim ve iptali için talepte bulunmak istiyorum. En son ziyaret ettiğim yer Türkiye’ydi ve İstanbul’a indim. Aşağıda doğrulama için kişisel bilgilerim yer almaktadır:</a:t>
            </a:r>
            <a:br>
              <a:rPr lang="tr-TR" dirty="0"/>
            </a:br>
            <a:r>
              <a:rPr lang="tr-TR" dirty="0"/>
              <a:t>Sosyal Güvenlik numarası: 123-45-6789</a:t>
            </a:r>
            <a:br>
              <a:rPr lang="tr-TR" dirty="0"/>
            </a:br>
            <a:r>
              <a:rPr lang="tr-TR" dirty="0"/>
              <a:t>Doğum tarihi: 9-9-1989.</a:t>
            </a:r>
            <a:endParaRPr lang="en-US" dirty="0"/>
          </a:p>
        </p:txBody>
      </p:sp>
      <p:sp>
        <p:nvSpPr>
          <p:cNvPr id="10" name="Rectangle 9">
            <a:extLst>
              <a:ext uri="{FF2B5EF4-FFF2-40B4-BE49-F238E27FC236}">
                <a16:creationId xmlns:a16="http://schemas.microsoft.com/office/drawing/2014/main" id="{E43C1013-C287-0C6F-EDD4-28148FB93EA4}"/>
              </a:ext>
            </a:extLst>
          </p:cNvPr>
          <p:cNvSpPr/>
          <p:nvPr/>
        </p:nvSpPr>
        <p:spPr>
          <a:xfrm>
            <a:off x="4255954" y="4203784"/>
            <a:ext cx="6992914" cy="215256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r>
              <a:rPr lang="tr-TR" dirty="0"/>
              <a:t>{</a:t>
            </a:r>
          </a:p>
          <a:p>
            <a:pPr latinLnBrk="1"/>
            <a:r>
              <a:rPr lang="tr-TR" dirty="0"/>
              <a:t>  "sebep": "</a:t>
            </a:r>
            <a:r>
              <a:rPr lang="tr-TR" dirty="0" err="1"/>
              <a:t>kaybolan_pasaport</a:t>
            </a:r>
            <a:r>
              <a:rPr lang="tr-TR" dirty="0"/>
              <a:t>",</a:t>
            </a:r>
          </a:p>
          <a:p>
            <a:pPr latinLnBrk="1"/>
            <a:r>
              <a:rPr lang="tr-TR" dirty="0"/>
              <a:t>  "</a:t>
            </a:r>
            <a:r>
              <a:rPr lang="tr-TR" dirty="0" err="1"/>
              <a:t>sınıflandırılmış_sebep</a:t>
            </a:r>
            <a:r>
              <a:rPr lang="tr-TR" dirty="0"/>
              <a:t>": "</a:t>
            </a:r>
            <a:r>
              <a:rPr lang="tr-TR" dirty="0" err="1"/>
              <a:t>kayip_pasaport</a:t>
            </a:r>
            <a:r>
              <a:rPr lang="tr-TR" dirty="0"/>
              <a:t>",</a:t>
            </a:r>
          </a:p>
          <a:p>
            <a:pPr latinLnBrk="1"/>
            <a:r>
              <a:rPr lang="tr-TR" dirty="0"/>
              <a:t>  "isim": "Tolga Gomez",</a:t>
            </a:r>
          </a:p>
          <a:p>
            <a:pPr latinLnBrk="1"/>
            <a:r>
              <a:rPr lang="tr-TR" dirty="0"/>
              <a:t>  "</a:t>
            </a:r>
            <a:r>
              <a:rPr lang="tr-TR" dirty="0" err="1"/>
              <a:t>ssn</a:t>
            </a:r>
            <a:r>
              <a:rPr lang="tr-TR" dirty="0"/>
              <a:t>": "123-45-6789",</a:t>
            </a:r>
          </a:p>
          <a:p>
            <a:pPr latinLnBrk="1"/>
            <a:r>
              <a:rPr lang="tr-TR" dirty="0"/>
              <a:t>  "</a:t>
            </a:r>
            <a:r>
              <a:rPr lang="tr-TR" dirty="0" err="1"/>
              <a:t>doğum_tarihi</a:t>
            </a:r>
            <a:r>
              <a:rPr lang="tr-TR" dirty="0"/>
              <a:t>": "09/09/1989"</a:t>
            </a:r>
          </a:p>
          <a:p>
            <a:pPr latinLnBrk="1"/>
            <a:r>
              <a:rPr lang="tr-TR" dirty="0"/>
              <a:t>}</a:t>
            </a:r>
            <a:endParaRPr lang="en-US" dirty="0"/>
          </a:p>
        </p:txBody>
      </p:sp>
      <p:sp>
        <p:nvSpPr>
          <p:cNvPr id="3" name="Google Shape;73;g2d1452ad35a_1_55">
            <a:extLst>
              <a:ext uri="{FF2B5EF4-FFF2-40B4-BE49-F238E27FC236}">
                <a16:creationId xmlns:a16="http://schemas.microsoft.com/office/drawing/2014/main" id="{5E6E4B58-69BD-4F3B-26A6-319409C1DBFA}"/>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4B6807C2-2196-A23E-EF68-B62D2270C5FE}"/>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11" name="Google Shape;73;g2d1452ad35a_1_55">
            <a:extLst>
              <a:ext uri="{FF2B5EF4-FFF2-40B4-BE49-F238E27FC236}">
                <a16:creationId xmlns:a16="http://schemas.microsoft.com/office/drawing/2014/main" id="{C9CEEF36-AA7F-3831-6B37-40B03FB15FC6}"/>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33900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6BDC8-4EC0-A6DB-E27C-19D0FAB78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7EF7E-3947-F53F-0B79-B595F7463B78}"/>
              </a:ext>
            </a:extLst>
          </p:cNvPr>
          <p:cNvSpPr>
            <a:spLocks noGrp="1"/>
          </p:cNvSpPr>
          <p:nvPr>
            <p:ph type="title"/>
          </p:nvPr>
        </p:nvSpPr>
        <p:spPr>
          <a:xfrm>
            <a:off x="743486" y="0"/>
            <a:ext cx="11192959" cy="1325563"/>
          </a:xfrm>
        </p:spPr>
        <p:txBody>
          <a:bodyPr/>
          <a:lstStyle/>
          <a:p>
            <a:r>
              <a:rPr lang="tr-TR">
                <a:latin typeface="Arial"/>
                <a:cs typeface="Arial"/>
              </a:rPr>
              <a:t>Örnek-Anahtar Kelimelerle Metin Oluşturma</a:t>
            </a:r>
            <a:endParaRPr lang="tr-TR"/>
          </a:p>
        </p:txBody>
      </p:sp>
      <p:sp>
        <p:nvSpPr>
          <p:cNvPr id="11" name="Content Placeholder 2">
            <a:extLst>
              <a:ext uri="{FF2B5EF4-FFF2-40B4-BE49-F238E27FC236}">
                <a16:creationId xmlns:a16="http://schemas.microsoft.com/office/drawing/2014/main" id="{7819A480-54EB-BE9B-A35E-C0D0CAA12016}"/>
              </a:ext>
            </a:extLst>
          </p:cNvPr>
          <p:cNvSpPr>
            <a:spLocks noGrp="1"/>
          </p:cNvSpPr>
          <p:nvPr>
            <p:ph idx="1"/>
          </p:nvPr>
        </p:nvSpPr>
        <p:spPr>
          <a:xfrm>
            <a:off x="912308" y="1611209"/>
            <a:ext cx="2011326" cy="595423"/>
          </a:xfrm>
        </p:spPr>
        <p:txBody>
          <a:bodyPr/>
          <a:lstStyle/>
          <a:p>
            <a:pPr marL="0" indent="0">
              <a:buNone/>
            </a:pPr>
            <a:r>
              <a:rPr lang="tr-TR" dirty="0" err="1"/>
              <a:t>Exercise</a:t>
            </a:r>
            <a:endParaRPr lang="tr-TR" dirty="0"/>
          </a:p>
          <a:p>
            <a:pPr marL="0" indent="0">
              <a:buNone/>
            </a:pPr>
            <a:endParaRPr lang="en-US" dirty="0"/>
          </a:p>
        </p:txBody>
      </p:sp>
      <p:sp>
        <p:nvSpPr>
          <p:cNvPr id="12" name="Content Placeholder 2">
            <a:extLst>
              <a:ext uri="{FF2B5EF4-FFF2-40B4-BE49-F238E27FC236}">
                <a16:creationId xmlns:a16="http://schemas.microsoft.com/office/drawing/2014/main" id="{17641C8E-9242-B93C-5017-BADFF14947F7}"/>
              </a:ext>
            </a:extLst>
          </p:cNvPr>
          <p:cNvSpPr txBox="1">
            <a:spLocks/>
          </p:cNvSpPr>
          <p:nvPr/>
        </p:nvSpPr>
        <p:spPr>
          <a:xfrm>
            <a:off x="912308" y="3130384"/>
            <a:ext cx="2011326" cy="595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a:t>Input </a:t>
            </a:r>
            <a:r>
              <a:rPr lang="tr-TR" dirty="0" err="1"/>
              <a:t>text</a:t>
            </a:r>
            <a:endParaRPr lang="en-US" dirty="0"/>
          </a:p>
        </p:txBody>
      </p:sp>
      <p:sp>
        <p:nvSpPr>
          <p:cNvPr id="13" name="Content Placeholder 2">
            <a:extLst>
              <a:ext uri="{FF2B5EF4-FFF2-40B4-BE49-F238E27FC236}">
                <a16:creationId xmlns:a16="http://schemas.microsoft.com/office/drawing/2014/main" id="{C43F8AE0-A59A-BB05-371A-5AF28AF2747E}"/>
              </a:ext>
            </a:extLst>
          </p:cNvPr>
          <p:cNvSpPr txBox="1">
            <a:spLocks/>
          </p:cNvSpPr>
          <p:nvPr/>
        </p:nvSpPr>
        <p:spPr>
          <a:xfrm>
            <a:off x="852347" y="4843134"/>
            <a:ext cx="2654508" cy="59542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err="1"/>
              <a:t>Expected</a:t>
            </a:r>
            <a:r>
              <a:rPr lang="tr-TR" dirty="0"/>
              <a:t> </a:t>
            </a:r>
            <a:r>
              <a:rPr lang="tr-TR" dirty="0" err="1"/>
              <a:t>completion</a:t>
            </a:r>
            <a:endParaRPr lang="en-US" dirty="0"/>
          </a:p>
        </p:txBody>
      </p:sp>
      <p:sp>
        <p:nvSpPr>
          <p:cNvPr id="14" name="Rectangle 13">
            <a:extLst>
              <a:ext uri="{FF2B5EF4-FFF2-40B4-BE49-F238E27FC236}">
                <a16:creationId xmlns:a16="http://schemas.microsoft.com/office/drawing/2014/main" id="{E4888257-0942-F016-235E-4FED6B6364F8}"/>
              </a:ext>
            </a:extLst>
          </p:cNvPr>
          <p:cNvSpPr/>
          <p:nvPr/>
        </p:nvSpPr>
        <p:spPr>
          <a:xfrm>
            <a:off x="4225132" y="1484027"/>
            <a:ext cx="6992913" cy="722605"/>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Verdiğiniz bilgilere göre seyahat edebileceğim bir şehir önerin ve bu şehir hakkında bilgi verin.</a:t>
            </a:r>
            <a:endParaRPr lang="en-US" dirty="0"/>
          </a:p>
        </p:txBody>
      </p:sp>
      <p:sp>
        <p:nvSpPr>
          <p:cNvPr id="15" name="Rectangle 14">
            <a:extLst>
              <a:ext uri="{FF2B5EF4-FFF2-40B4-BE49-F238E27FC236}">
                <a16:creationId xmlns:a16="http://schemas.microsoft.com/office/drawing/2014/main" id="{C0F0BE77-13DC-FF63-8DC6-387D5B532BAB}"/>
              </a:ext>
            </a:extLst>
          </p:cNvPr>
          <p:cNvSpPr/>
          <p:nvPr/>
        </p:nvSpPr>
        <p:spPr>
          <a:xfrm>
            <a:off x="4225132" y="2323475"/>
            <a:ext cx="6992914" cy="1775377"/>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t>Mevsim: Kış</a:t>
            </a:r>
            <a:br>
              <a:rPr lang="tr-TR" dirty="0"/>
            </a:br>
            <a:r>
              <a:rPr lang="tr-TR" dirty="0"/>
              <a:t>Yaş: 24–34</a:t>
            </a:r>
            <a:br>
              <a:rPr lang="tr-TR" dirty="0"/>
            </a:br>
            <a:r>
              <a:rPr lang="tr-TR" dirty="0"/>
              <a:t>Tarz: Tarihî</a:t>
            </a:r>
            <a:br>
              <a:rPr lang="tr-TR" dirty="0"/>
            </a:br>
            <a:r>
              <a:rPr lang="tr-TR" dirty="0"/>
              <a:t>Mevcut konum: Ankara</a:t>
            </a:r>
            <a:br>
              <a:rPr lang="tr-TR" dirty="0"/>
            </a:br>
            <a:r>
              <a:rPr lang="tr-TR" dirty="0"/>
              <a:t>Mesafe: Kısa</a:t>
            </a:r>
            <a:endParaRPr lang="en-US" dirty="0"/>
          </a:p>
        </p:txBody>
      </p:sp>
      <p:sp>
        <p:nvSpPr>
          <p:cNvPr id="16" name="Rectangle 15">
            <a:extLst>
              <a:ext uri="{FF2B5EF4-FFF2-40B4-BE49-F238E27FC236}">
                <a16:creationId xmlns:a16="http://schemas.microsoft.com/office/drawing/2014/main" id="{7D838208-BE26-1739-530C-2AA9A6004085}"/>
              </a:ext>
            </a:extLst>
          </p:cNvPr>
          <p:cNvSpPr/>
          <p:nvPr/>
        </p:nvSpPr>
        <p:spPr>
          <a:xfrm>
            <a:off x="4225131" y="4203784"/>
            <a:ext cx="6992914" cy="215256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r>
              <a:rPr lang="tr-TR" dirty="0"/>
              <a:t>Bir beylerbeylik olan Kütahya’nın tarihi mimarisiyle büyüleyen kalesini ve Ulu </a:t>
            </a:r>
            <a:r>
              <a:rPr lang="tr-TR" dirty="0" err="1"/>
              <a:t>Camii’sini</a:t>
            </a:r>
            <a:r>
              <a:rPr lang="tr-TR" dirty="0"/>
              <a:t> hiç gördünüz mü? Peki, size çok yakın, bütçe dostu bir kayak merkezi olduğunu söylesem? Genç ve dinamik nüfusuyla Kütahya, orta mesafedeki bölgeler arasında Noel tatilleri için çok uygun bir konumdur.</a:t>
            </a:r>
            <a:endParaRPr lang="en-US" dirty="0"/>
          </a:p>
        </p:txBody>
      </p:sp>
      <p:sp>
        <p:nvSpPr>
          <p:cNvPr id="3" name="Google Shape;73;g2d1452ad35a_1_55">
            <a:extLst>
              <a:ext uri="{FF2B5EF4-FFF2-40B4-BE49-F238E27FC236}">
                <a16:creationId xmlns:a16="http://schemas.microsoft.com/office/drawing/2014/main" id="{1277E0AC-7B22-E4F6-DF35-8B863DEA5E6F}"/>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637A7F7A-5EC1-24AF-B445-CA73056AE590}"/>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6D12EB3E-3FC4-F8FA-6827-8D82AE980C88}"/>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85441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CA5B-D1F4-5B0E-9B09-CB8D10744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B55BD-6D24-8655-6541-1295226FE0D7}"/>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İsteklerinizi Detaylı Anlatın</a:t>
            </a:r>
            <a:r>
              <a:rPr lang="tr-TR" dirty="0">
                <a:latin typeface="Arial"/>
                <a:cs typeface="Arial"/>
              </a:rPr>
              <a:t> </a:t>
            </a:r>
            <a:endParaRPr lang="tr-TR" dirty="0"/>
          </a:p>
        </p:txBody>
      </p:sp>
      <p:sp>
        <p:nvSpPr>
          <p:cNvPr id="3" name="Google Shape;73;g2d1452ad35a_1_55">
            <a:extLst>
              <a:ext uri="{FF2B5EF4-FFF2-40B4-BE49-F238E27FC236}">
                <a16:creationId xmlns:a16="http://schemas.microsoft.com/office/drawing/2014/main" id="{88A15B09-6A52-2185-7252-478B903B6182}"/>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EE5F0AE4-F710-BCDC-2175-E7518D2AFD6A}"/>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BD81040E-D22F-7165-C48A-D4F5DB00C9CF}"/>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A32D2C48-C642-7A0D-901F-FE42E2CE1510}"/>
              </a:ext>
            </a:extLst>
          </p:cNvPr>
          <p:cNvSpPr txBox="1"/>
          <p:nvPr/>
        </p:nvSpPr>
        <p:spPr>
          <a:xfrm>
            <a:off x="792931" y="1432324"/>
            <a:ext cx="10606138" cy="646331"/>
          </a:xfrm>
          <a:prstGeom prst="rect">
            <a:avLst/>
          </a:prstGeom>
          <a:noFill/>
        </p:spPr>
        <p:txBody>
          <a:bodyPr wrap="square">
            <a:spAutoFit/>
          </a:bodyPr>
          <a:lstStyle/>
          <a:p>
            <a:r>
              <a:rPr lang="tr-TR" dirty="0"/>
              <a:t>Üst yönetime sunmak üzere farklı departmanlardan gelen kapsamlı bir raporu özetlemek gerekiyor. Yönetici, rapordaki kritik finansal verilerin ve sonuçların vurgulanmasını istiyor.</a:t>
            </a:r>
          </a:p>
        </p:txBody>
      </p:sp>
      <p:sp>
        <p:nvSpPr>
          <p:cNvPr id="8" name="Dikdörtgen: Köşeleri Yuvarlatılmış 7">
            <a:extLst>
              <a:ext uri="{FF2B5EF4-FFF2-40B4-BE49-F238E27FC236}">
                <a16:creationId xmlns:a16="http://schemas.microsoft.com/office/drawing/2014/main" id="{2A344881-A037-E75B-26A9-00F44B2CA7F9}"/>
              </a:ext>
            </a:extLst>
          </p:cNvPr>
          <p:cNvSpPr/>
          <p:nvPr/>
        </p:nvSpPr>
        <p:spPr>
          <a:xfrm>
            <a:off x="1578279" y="2882207"/>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Ekte verdiğim raporu özetle</a:t>
            </a:r>
          </a:p>
        </p:txBody>
      </p:sp>
      <p:sp>
        <p:nvSpPr>
          <p:cNvPr id="9" name="Dikdörtgen: Köşeleri Yuvarlatılmış 8">
            <a:extLst>
              <a:ext uri="{FF2B5EF4-FFF2-40B4-BE49-F238E27FC236}">
                <a16:creationId xmlns:a16="http://schemas.microsoft.com/office/drawing/2014/main" id="{64824EAD-D9CE-EE95-CC2E-CFD1B9BBBC35}"/>
              </a:ext>
            </a:extLst>
          </p:cNvPr>
          <p:cNvSpPr/>
          <p:nvPr/>
        </p:nvSpPr>
        <p:spPr>
          <a:xfrm>
            <a:off x="6751529" y="2883428"/>
            <a:ext cx="3321485" cy="16096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dirty="0"/>
              <a:t>Ekte verdiğim finans raporunun önemli noktalarını ve sonuçlarını vurgulayan, üst düzey yönetime yönelik 2 paragraflık bir yönetici özeti hazırla. Özellikle rapordaki kâr marjı, maliyet kalemleri ve gelecek yıl beklentilerine değin.</a:t>
            </a:r>
          </a:p>
        </p:txBody>
      </p:sp>
      <p:pic>
        <p:nvPicPr>
          <p:cNvPr id="11" name="Grafik 10" descr="Onay işareti düz dolguyla">
            <a:extLst>
              <a:ext uri="{FF2B5EF4-FFF2-40B4-BE49-F238E27FC236}">
                <a16:creationId xmlns:a16="http://schemas.microsoft.com/office/drawing/2014/main" id="{FA236949-D03A-B5A5-98B5-8DADB3A86A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2806" y="3238986"/>
            <a:ext cx="914400" cy="914400"/>
          </a:xfrm>
          <a:prstGeom prst="rect">
            <a:avLst/>
          </a:prstGeom>
        </p:spPr>
      </p:pic>
    </p:spTree>
    <p:extLst>
      <p:ext uri="{BB962C8B-B14F-4D97-AF65-F5344CB8AC3E}">
        <p14:creationId xmlns:p14="http://schemas.microsoft.com/office/powerpoint/2010/main" val="1765344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7953D-51A4-A49D-25A0-A9C7D495B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537B5-51F2-2D47-B858-302B5A04A332}"/>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İsteklerinizi Detaylı Anlatın</a:t>
            </a:r>
            <a:r>
              <a:rPr lang="tr-TR" dirty="0">
                <a:latin typeface="Arial"/>
                <a:cs typeface="Arial"/>
              </a:rPr>
              <a:t> </a:t>
            </a:r>
            <a:endParaRPr lang="tr-TR" dirty="0"/>
          </a:p>
        </p:txBody>
      </p:sp>
      <p:sp>
        <p:nvSpPr>
          <p:cNvPr id="3" name="Google Shape;73;g2d1452ad35a_1_55">
            <a:extLst>
              <a:ext uri="{FF2B5EF4-FFF2-40B4-BE49-F238E27FC236}">
                <a16:creationId xmlns:a16="http://schemas.microsoft.com/office/drawing/2014/main" id="{7A1B680E-F464-6CD9-39B5-94F28B2CD5D1}"/>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D8DD3F8A-8A06-D0C2-3CF8-32EB4C795708}"/>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1EB8B081-8932-155E-706F-96346DE94E7F}"/>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44B748A7-546E-68C7-DDBC-E78D135ED0F6}"/>
              </a:ext>
            </a:extLst>
          </p:cNvPr>
          <p:cNvSpPr txBox="1"/>
          <p:nvPr/>
        </p:nvSpPr>
        <p:spPr>
          <a:xfrm>
            <a:off x="792931" y="1432324"/>
            <a:ext cx="10606138" cy="646331"/>
          </a:xfrm>
          <a:prstGeom prst="rect">
            <a:avLst/>
          </a:prstGeom>
          <a:noFill/>
        </p:spPr>
        <p:txBody>
          <a:bodyPr wrap="square">
            <a:spAutoFit/>
          </a:bodyPr>
          <a:lstStyle/>
          <a:p>
            <a:r>
              <a:rPr lang="tr-TR" dirty="0"/>
              <a:t>Satış müdürü, satış performansını üst yönetime raporlamak istiyor. Rapor, önemli rakamları vurgulamalı ve geleceğe dair öneriler içermeli.</a:t>
            </a:r>
          </a:p>
        </p:txBody>
      </p:sp>
      <p:sp>
        <p:nvSpPr>
          <p:cNvPr id="8" name="Dikdörtgen: Köşeleri Yuvarlatılmış 7">
            <a:extLst>
              <a:ext uri="{FF2B5EF4-FFF2-40B4-BE49-F238E27FC236}">
                <a16:creationId xmlns:a16="http://schemas.microsoft.com/office/drawing/2014/main" id="{B9B7E691-EA77-C6F9-0C17-93C070C154FA}"/>
              </a:ext>
            </a:extLst>
          </p:cNvPr>
          <p:cNvSpPr/>
          <p:nvPr/>
        </p:nvSpPr>
        <p:spPr>
          <a:xfrm>
            <a:off x="1578279" y="2882207"/>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Ekteki </a:t>
            </a:r>
            <a:r>
              <a:rPr lang="tr-TR" dirty="0" err="1"/>
              <a:t>excel</a:t>
            </a:r>
            <a:r>
              <a:rPr lang="tr-TR" dirty="0"/>
              <a:t> tablosuna bakarak bir satış raporu yaz.</a:t>
            </a:r>
          </a:p>
        </p:txBody>
      </p:sp>
      <p:sp>
        <p:nvSpPr>
          <p:cNvPr id="9" name="Dikdörtgen: Köşeleri Yuvarlatılmış 8">
            <a:extLst>
              <a:ext uri="{FF2B5EF4-FFF2-40B4-BE49-F238E27FC236}">
                <a16:creationId xmlns:a16="http://schemas.microsoft.com/office/drawing/2014/main" id="{44C5B2B0-8176-8495-FA09-A7C8B7729574}"/>
              </a:ext>
            </a:extLst>
          </p:cNvPr>
          <p:cNvSpPr/>
          <p:nvPr/>
        </p:nvSpPr>
        <p:spPr>
          <a:xfrm>
            <a:off x="6488482" y="2589533"/>
            <a:ext cx="3484324" cy="2213305"/>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dirty="0"/>
              <a:t>Ekteki </a:t>
            </a:r>
            <a:r>
              <a:rPr lang="tr-TR" sz="1400" dirty="0" err="1"/>
              <a:t>excel</a:t>
            </a:r>
            <a:r>
              <a:rPr lang="tr-TR" sz="1400" dirty="0"/>
              <a:t> tablosuna bakarak şirketimizin geçen satış performansını özetleyen ve gelecek dönem için öneriler sunan bir satış raporu yaz. Raporda toplam satış tutarı, en çok satış yapan ürünler, bölgesel satış dağılımı gibi önemli noktalar olsun, mümkünse bu verileri görselleştir. Sonunda da gelecek dönem için 2-3 somut öneri veya hedef belirt.</a:t>
            </a:r>
          </a:p>
        </p:txBody>
      </p:sp>
      <p:pic>
        <p:nvPicPr>
          <p:cNvPr id="11" name="Grafik 10" descr="Onay işareti düz dolguyla">
            <a:extLst>
              <a:ext uri="{FF2B5EF4-FFF2-40B4-BE49-F238E27FC236}">
                <a16:creationId xmlns:a16="http://schemas.microsoft.com/office/drawing/2014/main" id="{733625FA-9437-19C9-4EA5-634612A371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2806" y="3238986"/>
            <a:ext cx="914400" cy="914400"/>
          </a:xfrm>
          <a:prstGeom prst="rect">
            <a:avLst/>
          </a:prstGeom>
        </p:spPr>
      </p:pic>
    </p:spTree>
    <p:extLst>
      <p:ext uri="{BB962C8B-B14F-4D97-AF65-F5344CB8AC3E}">
        <p14:creationId xmlns:p14="http://schemas.microsoft.com/office/powerpoint/2010/main" val="1011988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4C117-33C9-2C62-71D6-108366368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58F0D-6DE7-FA5B-EF87-3D353613F43B}"/>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İsteklerinizi Detaylı Anlatın</a:t>
            </a:r>
            <a:r>
              <a:rPr lang="tr-TR" dirty="0">
                <a:latin typeface="Arial"/>
                <a:cs typeface="Arial"/>
              </a:rPr>
              <a:t> </a:t>
            </a:r>
            <a:endParaRPr lang="tr-TR" dirty="0"/>
          </a:p>
        </p:txBody>
      </p:sp>
      <p:sp>
        <p:nvSpPr>
          <p:cNvPr id="3" name="Google Shape;73;g2d1452ad35a_1_55">
            <a:extLst>
              <a:ext uri="{FF2B5EF4-FFF2-40B4-BE49-F238E27FC236}">
                <a16:creationId xmlns:a16="http://schemas.microsoft.com/office/drawing/2014/main" id="{221BF06B-DBE4-0B7E-71A8-B249C76C18E4}"/>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BFFADC5E-9521-0644-8063-6A39BE61208A}"/>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36C4F28B-0EF9-20B4-AEA6-6A4B520C7195}"/>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7DD0AB1D-83F9-0443-E68F-F2D5218359EB}"/>
              </a:ext>
            </a:extLst>
          </p:cNvPr>
          <p:cNvSpPr txBox="1"/>
          <p:nvPr/>
        </p:nvSpPr>
        <p:spPr>
          <a:xfrm>
            <a:off x="792931" y="1432324"/>
            <a:ext cx="10606138" cy="646331"/>
          </a:xfrm>
          <a:prstGeom prst="rect">
            <a:avLst/>
          </a:prstGeom>
          <a:noFill/>
        </p:spPr>
        <p:txBody>
          <a:bodyPr wrap="square">
            <a:spAutoFit/>
          </a:bodyPr>
          <a:lstStyle/>
          <a:p>
            <a:r>
              <a:rPr lang="tr-TR" dirty="0"/>
              <a:t>Teknik ekip, teknik bir konuyu teknik olmayan bir kitleye anlatmak üzere sunum hazırlıyor. Örneğin, IT ekibi İnsan Kaynaklarına “</a:t>
            </a:r>
            <a:r>
              <a:rPr lang="tr-TR" dirty="0" err="1"/>
              <a:t>Blockchain</a:t>
            </a:r>
            <a:r>
              <a:rPr lang="tr-TR" dirty="0"/>
              <a:t> </a:t>
            </a:r>
            <a:r>
              <a:rPr lang="tr-TR" dirty="0" err="1"/>
              <a:t>teknolojisi”nin</a:t>
            </a:r>
            <a:r>
              <a:rPr lang="tr-TR" dirty="0"/>
              <a:t> ne olduğunu basitçe anlatacak.</a:t>
            </a:r>
          </a:p>
        </p:txBody>
      </p:sp>
      <p:sp>
        <p:nvSpPr>
          <p:cNvPr id="8" name="Dikdörtgen: Köşeleri Yuvarlatılmış 7">
            <a:extLst>
              <a:ext uri="{FF2B5EF4-FFF2-40B4-BE49-F238E27FC236}">
                <a16:creationId xmlns:a16="http://schemas.microsoft.com/office/drawing/2014/main" id="{BDAC3A71-3503-D9A4-0489-FAAB165945DB}"/>
              </a:ext>
            </a:extLst>
          </p:cNvPr>
          <p:cNvSpPr/>
          <p:nvPr/>
        </p:nvSpPr>
        <p:spPr>
          <a:xfrm>
            <a:off x="1503122" y="3302052"/>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err="1"/>
              <a:t>Blockchain’i</a:t>
            </a:r>
            <a:r>
              <a:rPr lang="tr-TR" dirty="0"/>
              <a:t> açıklayan birkaç slayt hazırla.</a:t>
            </a:r>
          </a:p>
        </p:txBody>
      </p:sp>
      <p:sp>
        <p:nvSpPr>
          <p:cNvPr id="9" name="Dikdörtgen: Köşeleri Yuvarlatılmış 8">
            <a:extLst>
              <a:ext uri="{FF2B5EF4-FFF2-40B4-BE49-F238E27FC236}">
                <a16:creationId xmlns:a16="http://schemas.microsoft.com/office/drawing/2014/main" id="{5E567083-4235-22E8-E996-E6CF37484226}"/>
              </a:ext>
            </a:extLst>
          </p:cNvPr>
          <p:cNvSpPr/>
          <p:nvPr/>
        </p:nvSpPr>
        <p:spPr>
          <a:xfrm>
            <a:off x="6463430" y="2589533"/>
            <a:ext cx="3509376" cy="303465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dirty="0"/>
              <a:t>Temel düzeyde </a:t>
            </a:r>
            <a:r>
              <a:rPr lang="tr-TR" sz="1400" dirty="0" err="1"/>
              <a:t>Blockchain</a:t>
            </a:r>
            <a:r>
              <a:rPr lang="tr-TR" sz="1400" dirty="0"/>
              <a:t> teknolojisini tanıtan bir sunum hazırlamam gerekiyor. Teknik terimleri sadeleştirerek ve günlük hayattan benzetmeler kullanarak 4-5 slaytlık bir taslak içerik oluştur. Her slayt için bir başlık ve altında anlaşılır bir açıklama ekle. İçeriği sırayla: </a:t>
            </a:r>
            <a:r>
              <a:rPr lang="tr-TR" sz="1400" dirty="0" err="1"/>
              <a:t>Blockchain</a:t>
            </a:r>
            <a:r>
              <a:rPr lang="tr-TR" sz="1400" dirty="0"/>
              <a:t> nedir (basit tanım), nasıl çalışır (örneklendirme), bu teknolojinin avantajları ve şirketimizde olası kullanım alanları şeklinde olsun.</a:t>
            </a:r>
          </a:p>
        </p:txBody>
      </p:sp>
      <p:pic>
        <p:nvPicPr>
          <p:cNvPr id="11" name="Grafik 10" descr="Onay işareti düz dolguyla">
            <a:extLst>
              <a:ext uri="{FF2B5EF4-FFF2-40B4-BE49-F238E27FC236}">
                <a16:creationId xmlns:a16="http://schemas.microsoft.com/office/drawing/2014/main" id="{9258D00B-D39E-80D9-E4B3-DA85EFD9CC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2598" y="3687014"/>
            <a:ext cx="914400" cy="914400"/>
          </a:xfrm>
          <a:prstGeom prst="rect">
            <a:avLst/>
          </a:prstGeom>
        </p:spPr>
      </p:pic>
    </p:spTree>
    <p:extLst>
      <p:ext uri="{BB962C8B-B14F-4D97-AF65-F5344CB8AC3E}">
        <p14:creationId xmlns:p14="http://schemas.microsoft.com/office/powerpoint/2010/main" val="1871164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EB459-28F6-FC8E-482A-46818E48C3F3}"/>
            </a:ext>
          </a:extLst>
        </p:cNvPr>
        <p:cNvGrpSpPr/>
        <p:nvPr/>
      </p:nvGrpSpPr>
      <p:grpSpPr>
        <a:xfrm>
          <a:off x="0" y="0"/>
          <a:ext cx="0" cy="0"/>
          <a:chOff x="0" y="0"/>
          <a:chExt cx="0" cy="0"/>
        </a:xfrm>
      </p:grpSpPr>
      <p:pic>
        <p:nvPicPr>
          <p:cNvPr id="3" name="Picture 2" descr="A wrench and a blue square with a brain and a black arrow&#10;&#10;Description automatically generated">
            <a:extLst>
              <a:ext uri="{FF2B5EF4-FFF2-40B4-BE49-F238E27FC236}">
                <a16:creationId xmlns:a16="http://schemas.microsoft.com/office/drawing/2014/main" id="{689C0D51-31F7-1D66-028E-87C2EBA36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65" y="4082544"/>
            <a:ext cx="7620000" cy="2667000"/>
          </a:xfrm>
          <a:prstGeom prst="rect">
            <a:avLst/>
          </a:prstGeom>
        </p:spPr>
      </p:pic>
      <p:sp>
        <p:nvSpPr>
          <p:cNvPr id="2" name="Title 1">
            <a:extLst>
              <a:ext uri="{FF2B5EF4-FFF2-40B4-BE49-F238E27FC236}">
                <a16:creationId xmlns:a16="http://schemas.microsoft.com/office/drawing/2014/main" id="{726A4232-052C-0E1F-E163-9251430FBA3D}"/>
              </a:ext>
            </a:extLst>
          </p:cNvPr>
          <p:cNvSpPr>
            <a:spLocks noGrp="1"/>
          </p:cNvSpPr>
          <p:nvPr>
            <p:ph type="title"/>
          </p:nvPr>
        </p:nvSpPr>
        <p:spPr>
          <a:xfrm>
            <a:off x="593757" y="0"/>
            <a:ext cx="10515600" cy="1325563"/>
          </a:xfrm>
        </p:spPr>
        <p:txBody>
          <a:bodyPr/>
          <a:lstStyle/>
          <a:p>
            <a:r>
              <a:rPr lang="tr-TR">
                <a:latin typeface="Arial"/>
                <a:cs typeface="Arial"/>
              </a:rPr>
              <a:t>Prompt Nedir</a:t>
            </a:r>
            <a:endParaRPr lang="tr-TR"/>
          </a:p>
        </p:txBody>
      </p:sp>
      <p:sp>
        <p:nvSpPr>
          <p:cNvPr id="5" name="Content Placeholder 4">
            <a:extLst>
              <a:ext uri="{FF2B5EF4-FFF2-40B4-BE49-F238E27FC236}">
                <a16:creationId xmlns:a16="http://schemas.microsoft.com/office/drawing/2014/main" id="{CC60542E-7F2B-E08C-05AE-7E50807D9496}"/>
              </a:ext>
            </a:extLst>
          </p:cNvPr>
          <p:cNvSpPr>
            <a:spLocks noGrp="1"/>
          </p:cNvSpPr>
          <p:nvPr>
            <p:ph idx="1"/>
          </p:nvPr>
        </p:nvSpPr>
        <p:spPr>
          <a:xfrm>
            <a:off x="593757" y="1441956"/>
            <a:ext cx="11454082" cy="2858195"/>
          </a:xfrm>
        </p:spPr>
        <p:txBody>
          <a:bodyPr>
            <a:noAutofit/>
          </a:bodyPr>
          <a:lstStyle/>
          <a:p>
            <a:r>
              <a:rPr lang="tr-TR" sz="1800">
                <a:latin typeface="Calibri" panose="020F0502020204030204" pitchFamily="34" charset="0"/>
                <a:cs typeface="Calibri" panose="020F0502020204030204" pitchFamily="34" charset="0"/>
              </a:rPr>
              <a:t>Yapay zeka modelleriyle iletişimde kullanılan komutlara 'prompt' (istem) denir.</a:t>
            </a:r>
          </a:p>
          <a:p>
            <a:endParaRPr lang="tr-TR" sz="1800">
              <a:latin typeface="Calibri" panose="020F0502020204030204" pitchFamily="34" charset="0"/>
              <a:cs typeface="Calibri" panose="020F0502020204030204" pitchFamily="34" charset="0"/>
            </a:endParaRPr>
          </a:p>
          <a:p>
            <a:r>
              <a:rPr lang="tr-TR" sz="1800">
                <a:latin typeface="Calibri" panose="020F0502020204030204" pitchFamily="34" charset="0"/>
                <a:cs typeface="Calibri" panose="020F0502020204030204" pitchFamily="34" charset="0"/>
              </a:rPr>
              <a:t>Dil modelleri ile iletişim kurmamızı sağlayan araçtır.</a:t>
            </a:r>
          </a:p>
          <a:p>
            <a:endParaRPr lang="tr-TR" sz="1800">
              <a:latin typeface="Calibri" panose="020F0502020204030204" pitchFamily="34" charset="0"/>
              <a:cs typeface="Calibri" panose="020F0502020204030204" pitchFamily="34" charset="0"/>
            </a:endParaRPr>
          </a:p>
          <a:p>
            <a:r>
              <a:rPr lang="tr-TR" sz="1800">
                <a:latin typeface="Calibri" panose="020F0502020204030204" pitchFamily="34" charset="0"/>
                <a:cs typeface="Calibri" panose="020F0502020204030204" pitchFamily="34" charset="0"/>
              </a:rPr>
              <a:t>Prompt'lar, dil modellerinin daha spesifik ve amaca yönelik çıktılar üretmesine yardımcı olur.</a:t>
            </a:r>
          </a:p>
          <a:p>
            <a:endParaRPr lang="tr-TR" sz="1800">
              <a:latin typeface="Calibri" panose="020F0502020204030204" pitchFamily="34" charset="0"/>
              <a:cs typeface="Calibri" panose="020F0502020204030204" pitchFamily="34" charset="0"/>
            </a:endParaRPr>
          </a:p>
          <a:p>
            <a:r>
              <a:rPr lang="tr-TR" sz="1800">
                <a:latin typeface="Calibri" panose="020F0502020204030204" pitchFamily="34" charset="0"/>
                <a:cs typeface="Calibri" panose="020F0502020204030204" pitchFamily="34" charset="0"/>
              </a:rPr>
              <a:t>Özellikle doğal dil işleme, metin üretimi, çeviri ve benzeri alanlarda kullanılan dil modellerinin performansını artırmak için kullanılırlar.</a:t>
            </a:r>
          </a:p>
        </p:txBody>
      </p:sp>
    </p:spTree>
    <p:extLst>
      <p:ext uri="{BB962C8B-B14F-4D97-AF65-F5344CB8AC3E}">
        <p14:creationId xmlns:p14="http://schemas.microsoft.com/office/powerpoint/2010/main" val="2236158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A11AE-9FA6-6D64-4E0B-F30F7ABD9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5C6EAF-BE8F-CE9B-2AEC-38D6DB3C4C57}"/>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İsteklerinizi Detaylı Anlatın</a:t>
            </a:r>
            <a:r>
              <a:rPr lang="tr-TR" dirty="0">
                <a:latin typeface="Arial"/>
                <a:cs typeface="Arial"/>
              </a:rPr>
              <a:t> </a:t>
            </a:r>
            <a:endParaRPr lang="tr-TR" dirty="0"/>
          </a:p>
        </p:txBody>
      </p:sp>
      <p:sp>
        <p:nvSpPr>
          <p:cNvPr id="3" name="Google Shape;73;g2d1452ad35a_1_55">
            <a:extLst>
              <a:ext uri="{FF2B5EF4-FFF2-40B4-BE49-F238E27FC236}">
                <a16:creationId xmlns:a16="http://schemas.microsoft.com/office/drawing/2014/main" id="{597B6680-3125-363B-203D-A2BE272BAAB0}"/>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BB3E4D78-527E-9BAB-2E2F-9D1B12EEAE1C}"/>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FBD8DAA2-D15F-35C3-706E-F25ED07E0FB2}"/>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9" name="Dikdörtgen: Köşeleri Yuvarlatılmış 8">
            <a:extLst>
              <a:ext uri="{FF2B5EF4-FFF2-40B4-BE49-F238E27FC236}">
                <a16:creationId xmlns:a16="http://schemas.microsoft.com/office/drawing/2014/main" id="{8314169D-4CE1-B369-C2B3-B965B0D622C8}"/>
              </a:ext>
            </a:extLst>
          </p:cNvPr>
          <p:cNvSpPr/>
          <p:nvPr/>
        </p:nvSpPr>
        <p:spPr>
          <a:xfrm>
            <a:off x="743486" y="1610819"/>
            <a:ext cx="4617654" cy="1818181"/>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dirty="0"/>
              <a:t>Bu ayki İK faaliyetlerini özetleyen bir rapor hazırlamama yardımcı olur. Raporda: kaç yeni personel işe alındı, kaç kişi ayrıldı, yapılan eğitimler ve genel çalışan sayısı gibi istatistikler olsun. Ayrıca raporun sonunda, gelecek dönem için planlanan İK girişimlerinden kısaca bahsedelim.</a:t>
            </a:r>
          </a:p>
        </p:txBody>
      </p:sp>
      <p:sp>
        <p:nvSpPr>
          <p:cNvPr id="6" name="Dikdörtgen: Köşeleri Yuvarlatılmış 5">
            <a:extLst>
              <a:ext uri="{FF2B5EF4-FFF2-40B4-BE49-F238E27FC236}">
                <a16:creationId xmlns:a16="http://schemas.microsoft.com/office/drawing/2014/main" id="{912C0F0B-D7CD-9573-DC1B-551137069F13}"/>
              </a:ext>
            </a:extLst>
          </p:cNvPr>
          <p:cNvSpPr/>
          <p:nvPr/>
        </p:nvSpPr>
        <p:spPr>
          <a:xfrm>
            <a:off x="6096000" y="1610819"/>
            <a:ext cx="4617654" cy="18522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dirty="0"/>
              <a:t>İç satın alma sürecimiz ortalama 3 hafta sürüyor ve bu durum iş akışını yavaşlatıyor. Bu süreci hızlandırmak için neleri düzeltebileceğimize dair öneriler verebilir misin? Lütfen öncelikle olası sorun noktalarını (örneğin onay mercilerinin sayısı, tedarikçilerle iletişim gecikmeleri) tespit et ve her birine yönelik çözüm fikirleri öner. Cevabı maddeler halinde iletebilirsin.</a:t>
            </a:r>
          </a:p>
        </p:txBody>
      </p:sp>
      <p:sp>
        <p:nvSpPr>
          <p:cNvPr id="10" name="Dikdörtgen: Köşeleri Yuvarlatılmış 9">
            <a:extLst>
              <a:ext uri="{FF2B5EF4-FFF2-40B4-BE49-F238E27FC236}">
                <a16:creationId xmlns:a16="http://schemas.microsoft.com/office/drawing/2014/main" id="{94108CC4-D8E6-5AAF-6C72-BFA51A6D7B5F}"/>
              </a:ext>
            </a:extLst>
          </p:cNvPr>
          <p:cNvSpPr/>
          <p:nvPr/>
        </p:nvSpPr>
        <p:spPr>
          <a:xfrm>
            <a:off x="743486" y="4083774"/>
            <a:ext cx="4617654" cy="1818181"/>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dirty="0"/>
              <a:t>Yarın sabah için planlanan departman toplantısının iptalini duyurmak üzere, bütün ekibe hitap eden resmi bir e-posta taslağı. E-postada, toplantının neden iptal edildiğini kısaca açıkla (örneğin üst yönetimden gelen acil bir çağrı nedeniyle), çalışanlardan anlayış rica et ve yeni toplantı tarihinin daha sonra bildirileceğini belirt. Kısa ve net bir metin olsun.</a:t>
            </a:r>
          </a:p>
        </p:txBody>
      </p:sp>
      <p:sp>
        <p:nvSpPr>
          <p:cNvPr id="12" name="Dikdörtgen: Köşeleri Yuvarlatılmış 11">
            <a:extLst>
              <a:ext uri="{FF2B5EF4-FFF2-40B4-BE49-F238E27FC236}">
                <a16:creationId xmlns:a16="http://schemas.microsoft.com/office/drawing/2014/main" id="{A70CC30E-846A-C3C7-0C22-262623837A6D}"/>
              </a:ext>
            </a:extLst>
          </p:cNvPr>
          <p:cNvSpPr/>
          <p:nvPr/>
        </p:nvSpPr>
        <p:spPr>
          <a:xfrm>
            <a:off x="6096000" y="4083773"/>
            <a:ext cx="4617654" cy="1818181"/>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dirty="0"/>
              <a:t>Dün gerçekleştirilen proje toplantısının notlarını ekip ile paylaşacağım. Bana, toplantıda alınan kararları, atanan görevleri ve önemli tartışma konularını özetleyen bir metin oluştur. Metin açık ve maddeler halinde olsun. Her maddeye ilgili kararı veya görevin sorumlusunu ve varsa son tarihini de ekleyelim.</a:t>
            </a:r>
          </a:p>
        </p:txBody>
      </p:sp>
      <p:sp>
        <p:nvSpPr>
          <p:cNvPr id="13" name="Metin kutusu 12">
            <a:extLst>
              <a:ext uri="{FF2B5EF4-FFF2-40B4-BE49-F238E27FC236}">
                <a16:creationId xmlns:a16="http://schemas.microsoft.com/office/drawing/2014/main" id="{910AC9E2-D4A9-1756-1415-3458D517D5E1}"/>
              </a:ext>
            </a:extLst>
          </p:cNvPr>
          <p:cNvSpPr txBox="1"/>
          <p:nvPr/>
        </p:nvSpPr>
        <p:spPr>
          <a:xfrm>
            <a:off x="2864601" y="1251796"/>
            <a:ext cx="375424" cy="369332"/>
          </a:xfrm>
          <a:prstGeom prst="rect">
            <a:avLst/>
          </a:prstGeom>
          <a:noFill/>
        </p:spPr>
        <p:txBody>
          <a:bodyPr wrap="none" rtlCol="0">
            <a:spAutoFit/>
          </a:bodyPr>
          <a:lstStyle/>
          <a:p>
            <a:r>
              <a:rPr lang="tr-TR" dirty="0"/>
              <a:t>IK</a:t>
            </a:r>
          </a:p>
        </p:txBody>
      </p:sp>
      <p:sp>
        <p:nvSpPr>
          <p:cNvPr id="14" name="Metin kutusu 13">
            <a:extLst>
              <a:ext uri="{FF2B5EF4-FFF2-40B4-BE49-F238E27FC236}">
                <a16:creationId xmlns:a16="http://schemas.microsoft.com/office/drawing/2014/main" id="{245F3334-4397-0932-2350-49ACCC0D84B3}"/>
              </a:ext>
            </a:extLst>
          </p:cNvPr>
          <p:cNvSpPr txBox="1"/>
          <p:nvPr/>
        </p:nvSpPr>
        <p:spPr>
          <a:xfrm>
            <a:off x="7777091" y="1208664"/>
            <a:ext cx="1255472" cy="369332"/>
          </a:xfrm>
          <a:prstGeom prst="rect">
            <a:avLst/>
          </a:prstGeom>
          <a:noFill/>
        </p:spPr>
        <p:txBody>
          <a:bodyPr wrap="none" rtlCol="0">
            <a:spAutoFit/>
          </a:bodyPr>
          <a:lstStyle/>
          <a:p>
            <a:r>
              <a:rPr lang="tr-TR" dirty="0"/>
              <a:t>Satın Alma</a:t>
            </a:r>
          </a:p>
        </p:txBody>
      </p:sp>
      <p:sp>
        <p:nvSpPr>
          <p:cNvPr id="15" name="Metin kutusu 14">
            <a:extLst>
              <a:ext uri="{FF2B5EF4-FFF2-40B4-BE49-F238E27FC236}">
                <a16:creationId xmlns:a16="http://schemas.microsoft.com/office/drawing/2014/main" id="{C731BB5B-FA43-5F4B-C087-1BA7747DD5F4}"/>
              </a:ext>
            </a:extLst>
          </p:cNvPr>
          <p:cNvSpPr txBox="1"/>
          <p:nvPr/>
        </p:nvSpPr>
        <p:spPr>
          <a:xfrm>
            <a:off x="2574457" y="3714441"/>
            <a:ext cx="955711" cy="369332"/>
          </a:xfrm>
          <a:prstGeom prst="rect">
            <a:avLst/>
          </a:prstGeom>
          <a:noFill/>
        </p:spPr>
        <p:txBody>
          <a:bodyPr wrap="none" rtlCol="0">
            <a:spAutoFit/>
          </a:bodyPr>
          <a:lstStyle/>
          <a:p>
            <a:r>
              <a:rPr lang="tr-TR" dirty="0"/>
              <a:t>E-posta</a:t>
            </a:r>
          </a:p>
        </p:txBody>
      </p:sp>
      <p:sp>
        <p:nvSpPr>
          <p:cNvPr id="16" name="Metin kutusu 15">
            <a:extLst>
              <a:ext uri="{FF2B5EF4-FFF2-40B4-BE49-F238E27FC236}">
                <a16:creationId xmlns:a16="http://schemas.microsoft.com/office/drawing/2014/main" id="{DEAEF7C1-350E-9308-FD88-BED4D5683E80}"/>
              </a:ext>
            </a:extLst>
          </p:cNvPr>
          <p:cNvSpPr txBox="1"/>
          <p:nvPr/>
        </p:nvSpPr>
        <p:spPr>
          <a:xfrm>
            <a:off x="7926971" y="3710091"/>
            <a:ext cx="955711" cy="369332"/>
          </a:xfrm>
          <a:prstGeom prst="rect">
            <a:avLst/>
          </a:prstGeom>
          <a:noFill/>
        </p:spPr>
        <p:txBody>
          <a:bodyPr wrap="none" rtlCol="0">
            <a:spAutoFit/>
          </a:bodyPr>
          <a:lstStyle/>
          <a:p>
            <a:r>
              <a:rPr lang="tr-TR" dirty="0"/>
              <a:t>E-posta</a:t>
            </a:r>
          </a:p>
        </p:txBody>
      </p:sp>
    </p:spTree>
    <p:extLst>
      <p:ext uri="{BB962C8B-B14F-4D97-AF65-F5344CB8AC3E}">
        <p14:creationId xmlns:p14="http://schemas.microsoft.com/office/powerpoint/2010/main" val="1273239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BDC56-8DF8-2198-D857-EBB38D808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2C95D-1554-8C95-8E09-4D8410049B14}"/>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İsteklerinizi Örneklendirin</a:t>
            </a:r>
          </a:p>
        </p:txBody>
      </p:sp>
      <p:sp>
        <p:nvSpPr>
          <p:cNvPr id="3" name="Google Shape;73;g2d1452ad35a_1_55">
            <a:extLst>
              <a:ext uri="{FF2B5EF4-FFF2-40B4-BE49-F238E27FC236}">
                <a16:creationId xmlns:a16="http://schemas.microsoft.com/office/drawing/2014/main" id="{79B48599-250C-6FE1-4094-5BFC8A6D9F62}"/>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2A65814C-399E-ED0D-6A10-9AB602F24EF8}"/>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0AF2A37E-6DBD-0BD2-5FC1-462F0666B330}"/>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22C2C5AC-DAE1-5EA0-2E20-3779BF635FF6}"/>
              </a:ext>
            </a:extLst>
          </p:cNvPr>
          <p:cNvSpPr txBox="1"/>
          <p:nvPr/>
        </p:nvSpPr>
        <p:spPr>
          <a:xfrm>
            <a:off x="792931" y="1432324"/>
            <a:ext cx="10606138" cy="369332"/>
          </a:xfrm>
          <a:prstGeom prst="rect">
            <a:avLst/>
          </a:prstGeom>
          <a:noFill/>
        </p:spPr>
        <p:txBody>
          <a:bodyPr wrap="square">
            <a:spAutoFit/>
          </a:bodyPr>
          <a:lstStyle/>
          <a:p>
            <a:r>
              <a:rPr lang="tr-TR" dirty="0"/>
              <a:t>Basit paragrafı resmi şirket bülteni diline dönüştürmek.</a:t>
            </a:r>
          </a:p>
        </p:txBody>
      </p:sp>
      <p:sp>
        <p:nvSpPr>
          <p:cNvPr id="8" name="Dikdörtgen: Köşeleri Yuvarlatılmış 7">
            <a:extLst>
              <a:ext uri="{FF2B5EF4-FFF2-40B4-BE49-F238E27FC236}">
                <a16:creationId xmlns:a16="http://schemas.microsoft.com/office/drawing/2014/main" id="{36556F69-3A60-7030-930A-7ADCBF4145EA}"/>
              </a:ext>
            </a:extLst>
          </p:cNvPr>
          <p:cNvSpPr/>
          <p:nvPr/>
        </p:nvSpPr>
        <p:spPr>
          <a:xfrm>
            <a:off x="1503122" y="3302052"/>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Metni resmileştir.</a:t>
            </a:r>
          </a:p>
        </p:txBody>
      </p:sp>
      <p:sp>
        <p:nvSpPr>
          <p:cNvPr id="9" name="Dikdörtgen: Köşeleri Yuvarlatılmış 8">
            <a:extLst>
              <a:ext uri="{FF2B5EF4-FFF2-40B4-BE49-F238E27FC236}">
                <a16:creationId xmlns:a16="http://schemas.microsoft.com/office/drawing/2014/main" id="{3484EF2D-2F21-E497-9B48-176AA46490E3}"/>
              </a:ext>
            </a:extLst>
          </p:cNvPr>
          <p:cNvSpPr/>
          <p:nvPr/>
        </p:nvSpPr>
        <p:spPr>
          <a:xfrm>
            <a:off x="5549030" y="2589533"/>
            <a:ext cx="4423776" cy="303465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tr-TR" sz="1400" dirty="0"/>
              <a:t>Aşağıdaki örnekleri incele, aynı dönüşümü uygula.</a:t>
            </a:r>
          </a:p>
          <a:p>
            <a:pPr>
              <a:buFont typeface="Arial" panose="020B0604020202020204" pitchFamily="34" charset="0"/>
              <a:buChar char="•"/>
            </a:pPr>
            <a:r>
              <a:rPr lang="tr-TR" sz="1400" b="1" dirty="0"/>
              <a:t>Örnek-1</a:t>
            </a:r>
            <a:endParaRPr lang="tr-TR" sz="1400" dirty="0"/>
          </a:p>
          <a:p>
            <a:pPr marL="742950" lvl="1" indent="-285750">
              <a:buFont typeface="Arial" panose="020B0604020202020204" pitchFamily="34" charset="0"/>
              <a:buChar char="•"/>
            </a:pPr>
            <a:r>
              <a:rPr lang="tr-TR" sz="1400" dirty="0"/>
              <a:t>Girdi: “Satışlar uçtu!”</a:t>
            </a:r>
          </a:p>
          <a:p>
            <a:pPr marL="742950" lvl="1" indent="-285750">
              <a:buFont typeface="Arial" panose="020B0604020202020204" pitchFamily="34" charset="0"/>
              <a:buChar char="•"/>
            </a:pPr>
            <a:r>
              <a:rPr lang="tr-TR" sz="1400" dirty="0"/>
              <a:t>Çıktı: “Son çeyrekte satış gelirlerimiz kayda değer bir artış göstermiştir.”</a:t>
            </a:r>
          </a:p>
          <a:p>
            <a:pPr>
              <a:buFont typeface="Arial" panose="020B0604020202020204" pitchFamily="34" charset="0"/>
              <a:buChar char="•"/>
            </a:pPr>
            <a:r>
              <a:rPr lang="tr-TR" sz="1400" b="1" dirty="0"/>
              <a:t>Örnek-2</a:t>
            </a:r>
            <a:endParaRPr lang="tr-TR" sz="1400" dirty="0"/>
          </a:p>
          <a:p>
            <a:pPr marL="742950" lvl="1" indent="-285750">
              <a:buFont typeface="Arial" panose="020B0604020202020204" pitchFamily="34" charset="0"/>
              <a:buChar char="•"/>
            </a:pPr>
            <a:r>
              <a:rPr lang="tr-TR" sz="1400" dirty="0"/>
              <a:t>Girdi: “Yeni ürün harika gidiyor.”</a:t>
            </a:r>
          </a:p>
          <a:p>
            <a:pPr marL="742950" lvl="1" indent="-285750">
              <a:buFont typeface="Arial" panose="020B0604020202020204" pitchFamily="34" charset="0"/>
              <a:buChar char="•"/>
            </a:pPr>
            <a:r>
              <a:rPr lang="tr-TR" sz="1400" dirty="0"/>
              <a:t>Çıktı: “Lansmanı gerçekleştirilen yeni ürünümüz beklentilerin üzerinde talep görmektedir.”</a:t>
            </a:r>
          </a:p>
          <a:p>
            <a:r>
              <a:rPr lang="tr-TR" sz="1400" b="1" dirty="0"/>
              <a:t>Görev:</a:t>
            </a:r>
            <a:r>
              <a:rPr lang="tr-TR" sz="1400" dirty="0"/>
              <a:t> “Ekibimiz süper çalışıyor.” cümlesini aynı formata çevir.</a:t>
            </a:r>
          </a:p>
        </p:txBody>
      </p:sp>
      <p:pic>
        <p:nvPicPr>
          <p:cNvPr id="11" name="Grafik 10" descr="Onay işareti düz dolguyla">
            <a:extLst>
              <a:ext uri="{FF2B5EF4-FFF2-40B4-BE49-F238E27FC236}">
                <a16:creationId xmlns:a16="http://schemas.microsoft.com/office/drawing/2014/main" id="{9EF3492F-141A-744D-D63C-DD3FBED9C8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2598" y="3687014"/>
            <a:ext cx="914400" cy="914400"/>
          </a:xfrm>
          <a:prstGeom prst="rect">
            <a:avLst/>
          </a:prstGeom>
        </p:spPr>
      </p:pic>
    </p:spTree>
    <p:extLst>
      <p:ext uri="{BB962C8B-B14F-4D97-AF65-F5344CB8AC3E}">
        <p14:creationId xmlns:p14="http://schemas.microsoft.com/office/powerpoint/2010/main" val="4221402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D81F2-392F-FE8B-4AB6-F3749DC83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D0423-0A80-6203-AEEF-0FD2647778DC}"/>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İsteklerinizi Örneklendirin</a:t>
            </a:r>
          </a:p>
        </p:txBody>
      </p:sp>
      <p:sp>
        <p:nvSpPr>
          <p:cNvPr id="3" name="Google Shape;73;g2d1452ad35a_1_55">
            <a:extLst>
              <a:ext uri="{FF2B5EF4-FFF2-40B4-BE49-F238E27FC236}">
                <a16:creationId xmlns:a16="http://schemas.microsoft.com/office/drawing/2014/main" id="{C02531B6-6460-76C1-18FB-37FC34CE601D}"/>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70488664-04CC-4850-AD55-E46B2116AF67}"/>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11A83D7E-96E3-BE19-B8DF-49A7B3AF5665}"/>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7460C978-EA4B-29F1-1A9A-41784E78F01D}"/>
              </a:ext>
            </a:extLst>
          </p:cNvPr>
          <p:cNvSpPr txBox="1"/>
          <p:nvPr/>
        </p:nvSpPr>
        <p:spPr>
          <a:xfrm>
            <a:off x="792931" y="1432324"/>
            <a:ext cx="10606138" cy="646331"/>
          </a:xfrm>
          <a:prstGeom prst="rect">
            <a:avLst/>
          </a:prstGeom>
          <a:noFill/>
        </p:spPr>
        <p:txBody>
          <a:bodyPr wrap="square">
            <a:spAutoFit/>
          </a:bodyPr>
          <a:lstStyle/>
          <a:p>
            <a:r>
              <a:rPr lang="tr-TR" dirty="0"/>
              <a:t>Karma rapordaki cümle / paragrafları birden fazla ana- &amp; alt-kategoriyle eşleştirip </a:t>
            </a:r>
            <a:r>
              <a:rPr lang="tr-TR" dirty="0" err="1"/>
              <a:t>Markdown</a:t>
            </a:r>
            <a:r>
              <a:rPr lang="tr-TR" dirty="0"/>
              <a:t> tablosu olarak döndürmek.</a:t>
            </a:r>
          </a:p>
        </p:txBody>
      </p:sp>
      <p:sp>
        <p:nvSpPr>
          <p:cNvPr id="9" name="Dikdörtgen: Köşeleri Yuvarlatılmış 8">
            <a:extLst>
              <a:ext uri="{FF2B5EF4-FFF2-40B4-BE49-F238E27FC236}">
                <a16:creationId xmlns:a16="http://schemas.microsoft.com/office/drawing/2014/main" id="{43C8B610-A20C-C777-0E53-28C7686DAD65}"/>
              </a:ext>
            </a:extLst>
          </p:cNvPr>
          <p:cNvSpPr/>
          <p:nvPr/>
        </p:nvSpPr>
        <p:spPr>
          <a:xfrm>
            <a:off x="792931" y="3046621"/>
            <a:ext cx="4423776" cy="2195186"/>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tr-TR" sz="1400" dirty="0"/>
              <a:t>Üretim hattındaki beklenmedik arıza sevkiyatı 48 saat geciktirdi.</a:t>
            </a:r>
          </a:p>
          <a:p>
            <a:pPr marL="342900" indent="-342900">
              <a:buFont typeface="+mj-lt"/>
              <a:buAutoNum type="arabicPeriod"/>
            </a:pPr>
            <a:r>
              <a:rPr lang="tr-TR" sz="1400" dirty="0"/>
              <a:t>Yeni GDPR yönergeleri kapsamında veri saklama süresi iki katına çıkarıldı.</a:t>
            </a:r>
          </a:p>
          <a:p>
            <a:pPr marL="342900" indent="-342900">
              <a:buFont typeface="+mj-lt"/>
              <a:buAutoNum type="arabicPeriod"/>
            </a:pPr>
            <a:r>
              <a:rPr lang="tr-TR" sz="1400" dirty="0"/>
              <a:t>Üçüncü çeyrekte bütçe fazlası 1,8 M $ olarak gerçekleşti.</a:t>
            </a:r>
          </a:p>
          <a:p>
            <a:pPr marL="342900" indent="-342900">
              <a:buFont typeface="+mj-lt"/>
              <a:buAutoNum type="arabicPeriod"/>
            </a:pPr>
            <a:r>
              <a:rPr lang="tr-TR" sz="1400" dirty="0"/>
              <a:t>SSL sertifikasının süresi dolmadan yenilenmemesi güvenlik açığı oluşturdu.</a:t>
            </a:r>
          </a:p>
        </p:txBody>
      </p:sp>
      <p:graphicFrame>
        <p:nvGraphicFramePr>
          <p:cNvPr id="10" name="Tablo 9">
            <a:extLst>
              <a:ext uri="{FF2B5EF4-FFF2-40B4-BE49-F238E27FC236}">
                <a16:creationId xmlns:a16="http://schemas.microsoft.com/office/drawing/2014/main" id="{D93EAFDE-5147-7286-76D9-13CC0ED8E311}"/>
              </a:ext>
            </a:extLst>
          </p:cNvPr>
          <p:cNvGraphicFramePr>
            <a:graphicFrameLocks noGrp="1"/>
          </p:cNvGraphicFramePr>
          <p:nvPr>
            <p:extLst>
              <p:ext uri="{D42A27DB-BD31-4B8C-83A1-F6EECF244321}">
                <p14:modId xmlns:p14="http://schemas.microsoft.com/office/powerpoint/2010/main" val="3184567553"/>
              </p:ext>
            </p:extLst>
          </p:nvPr>
        </p:nvGraphicFramePr>
        <p:xfrm>
          <a:off x="5462985" y="2185416"/>
          <a:ext cx="6473460" cy="3848796"/>
        </p:xfrm>
        <a:graphic>
          <a:graphicData uri="http://schemas.openxmlformats.org/drawingml/2006/table">
            <a:tbl>
              <a:tblPr/>
              <a:tblGrid>
                <a:gridCol w="1618365">
                  <a:extLst>
                    <a:ext uri="{9D8B030D-6E8A-4147-A177-3AD203B41FA5}">
                      <a16:colId xmlns:a16="http://schemas.microsoft.com/office/drawing/2014/main" val="4198346563"/>
                    </a:ext>
                  </a:extLst>
                </a:gridCol>
                <a:gridCol w="1618365">
                  <a:extLst>
                    <a:ext uri="{9D8B030D-6E8A-4147-A177-3AD203B41FA5}">
                      <a16:colId xmlns:a16="http://schemas.microsoft.com/office/drawing/2014/main" val="3322822945"/>
                    </a:ext>
                  </a:extLst>
                </a:gridCol>
                <a:gridCol w="1618365">
                  <a:extLst>
                    <a:ext uri="{9D8B030D-6E8A-4147-A177-3AD203B41FA5}">
                      <a16:colId xmlns:a16="http://schemas.microsoft.com/office/drawing/2014/main" val="1410902043"/>
                    </a:ext>
                  </a:extLst>
                </a:gridCol>
                <a:gridCol w="1618365">
                  <a:extLst>
                    <a:ext uri="{9D8B030D-6E8A-4147-A177-3AD203B41FA5}">
                      <a16:colId xmlns:a16="http://schemas.microsoft.com/office/drawing/2014/main" val="517045048"/>
                    </a:ext>
                  </a:extLst>
                </a:gridCol>
              </a:tblGrid>
              <a:tr h="327557">
                <a:tc>
                  <a:txBody>
                    <a:bodyPr/>
                    <a:lstStyle/>
                    <a:p>
                      <a:r>
                        <a:rPr lang="tr-TR" sz="1200"/>
                        <a:t>id</a:t>
                      </a:r>
                    </a:p>
                  </a:txBody>
                  <a:tcPr anchor="ctr">
                    <a:lnL>
                      <a:noFill/>
                    </a:lnL>
                    <a:lnR>
                      <a:noFill/>
                    </a:lnR>
                    <a:lnT>
                      <a:noFill/>
                    </a:lnT>
                    <a:lnB>
                      <a:noFill/>
                    </a:lnB>
                    <a:noFill/>
                  </a:tcPr>
                </a:tc>
                <a:tc>
                  <a:txBody>
                    <a:bodyPr/>
                    <a:lstStyle/>
                    <a:p>
                      <a:r>
                        <a:rPr lang="tr-TR" sz="1200"/>
                        <a:t>text_short</a:t>
                      </a:r>
                    </a:p>
                  </a:txBody>
                  <a:tcPr anchor="ctr">
                    <a:lnL>
                      <a:noFill/>
                    </a:lnL>
                    <a:lnR>
                      <a:noFill/>
                    </a:lnR>
                    <a:lnT>
                      <a:noFill/>
                    </a:lnT>
                    <a:lnB>
                      <a:noFill/>
                    </a:lnB>
                    <a:noFill/>
                  </a:tcPr>
                </a:tc>
                <a:tc>
                  <a:txBody>
                    <a:bodyPr/>
                    <a:lstStyle/>
                    <a:p>
                      <a:r>
                        <a:rPr lang="tr-TR" sz="1200"/>
                        <a:t>main</a:t>
                      </a:r>
                    </a:p>
                  </a:txBody>
                  <a:tcPr anchor="ctr">
                    <a:lnL>
                      <a:noFill/>
                    </a:lnL>
                    <a:lnR>
                      <a:noFill/>
                    </a:lnR>
                    <a:lnT>
                      <a:noFill/>
                    </a:lnT>
                    <a:lnB>
                      <a:noFill/>
                    </a:lnB>
                    <a:noFill/>
                  </a:tcPr>
                </a:tc>
                <a:tc>
                  <a:txBody>
                    <a:bodyPr/>
                    <a:lstStyle/>
                    <a:p>
                      <a:r>
                        <a:rPr lang="tr-TR" sz="1200"/>
                        <a:t>sub</a:t>
                      </a:r>
                    </a:p>
                  </a:txBody>
                  <a:tcPr anchor="ctr">
                    <a:lnL>
                      <a:noFill/>
                    </a:lnL>
                    <a:lnR>
                      <a:noFill/>
                    </a:lnR>
                    <a:lnT>
                      <a:noFill/>
                    </a:lnT>
                    <a:lnB>
                      <a:noFill/>
                    </a:lnB>
                    <a:noFill/>
                  </a:tcPr>
                </a:tc>
                <a:extLst>
                  <a:ext uri="{0D108BD9-81ED-4DB2-BD59-A6C34878D82A}">
                    <a16:rowId xmlns:a16="http://schemas.microsoft.com/office/drawing/2014/main" val="2682236067"/>
                  </a:ext>
                </a:extLst>
              </a:tr>
              <a:tr h="573225">
                <a:tc>
                  <a:txBody>
                    <a:bodyPr/>
                    <a:lstStyle/>
                    <a:p>
                      <a:r>
                        <a:rPr lang="tr-TR" sz="1200"/>
                        <a:t>1</a:t>
                      </a:r>
                    </a:p>
                  </a:txBody>
                  <a:tcPr anchor="ctr">
                    <a:lnL>
                      <a:noFill/>
                    </a:lnL>
                    <a:lnR>
                      <a:noFill/>
                    </a:lnR>
                    <a:lnT>
                      <a:noFill/>
                    </a:lnT>
                    <a:lnB>
                      <a:noFill/>
                    </a:lnB>
                    <a:noFill/>
                  </a:tcPr>
                </a:tc>
                <a:tc>
                  <a:txBody>
                    <a:bodyPr/>
                    <a:lstStyle/>
                    <a:p>
                      <a:r>
                        <a:rPr lang="tr-TR" sz="1200"/>
                        <a:t>Üretim arızası, 48 s duruş</a:t>
                      </a:r>
                    </a:p>
                  </a:txBody>
                  <a:tcPr anchor="ctr">
                    <a:lnL>
                      <a:noFill/>
                    </a:lnL>
                    <a:lnR>
                      <a:noFill/>
                    </a:lnR>
                    <a:lnT>
                      <a:noFill/>
                    </a:lnT>
                    <a:lnB>
                      <a:noFill/>
                    </a:lnB>
                    <a:noFill/>
                  </a:tcPr>
                </a:tc>
                <a:tc>
                  <a:txBody>
                    <a:bodyPr/>
                    <a:lstStyle/>
                    <a:p>
                      <a:r>
                        <a:rPr lang="tr-TR" sz="1200"/>
                        <a:t>Operasyon</a:t>
                      </a:r>
                    </a:p>
                  </a:txBody>
                  <a:tcPr anchor="ctr">
                    <a:lnL>
                      <a:noFill/>
                    </a:lnL>
                    <a:lnR>
                      <a:noFill/>
                    </a:lnR>
                    <a:lnT>
                      <a:noFill/>
                    </a:lnT>
                    <a:lnB>
                      <a:noFill/>
                    </a:lnB>
                    <a:noFill/>
                  </a:tcPr>
                </a:tc>
                <a:tc>
                  <a:txBody>
                    <a:bodyPr/>
                    <a:lstStyle/>
                    <a:p>
                      <a:r>
                        <a:rPr lang="tr-TR" sz="1200"/>
                        <a:t>Üretim</a:t>
                      </a:r>
                    </a:p>
                  </a:txBody>
                  <a:tcPr anchor="ctr">
                    <a:lnL>
                      <a:noFill/>
                    </a:lnL>
                    <a:lnR>
                      <a:noFill/>
                    </a:lnR>
                    <a:lnT>
                      <a:noFill/>
                    </a:lnT>
                    <a:lnB>
                      <a:noFill/>
                    </a:lnB>
                    <a:noFill/>
                  </a:tcPr>
                </a:tc>
                <a:extLst>
                  <a:ext uri="{0D108BD9-81ED-4DB2-BD59-A6C34878D82A}">
                    <a16:rowId xmlns:a16="http://schemas.microsoft.com/office/drawing/2014/main" val="3247810608"/>
                  </a:ext>
                </a:extLst>
              </a:tr>
              <a:tr h="573225">
                <a:tc>
                  <a:txBody>
                    <a:bodyPr/>
                    <a:lstStyle/>
                    <a:p>
                      <a:r>
                        <a:rPr lang="tr-TR" sz="1200"/>
                        <a:t>1</a:t>
                      </a:r>
                    </a:p>
                  </a:txBody>
                  <a:tcPr anchor="ctr">
                    <a:lnL>
                      <a:noFill/>
                    </a:lnL>
                    <a:lnR>
                      <a:noFill/>
                    </a:lnR>
                    <a:lnT>
                      <a:noFill/>
                    </a:lnT>
                    <a:lnB>
                      <a:noFill/>
                    </a:lnB>
                    <a:noFill/>
                  </a:tcPr>
                </a:tc>
                <a:tc>
                  <a:txBody>
                    <a:bodyPr/>
                    <a:lstStyle/>
                    <a:p>
                      <a:r>
                        <a:rPr lang="tr-TR" sz="1200"/>
                        <a:t>Üretim arızası, 48 s duruş</a:t>
                      </a:r>
                    </a:p>
                  </a:txBody>
                  <a:tcPr anchor="ctr">
                    <a:lnL>
                      <a:noFill/>
                    </a:lnL>
                    <a:lnR>
                      <a:noFill/>
                    </a:lnR>
                    <a:lnT>
                      <a:noFill/>
                    </a:lnT>
                    <a:lnB>
                      <a:noFill/>
                    </a:lnB>
                    <a:noFill/>
                  </a:tcPr>
                </a:tc>
                <a:tc>
                  <a:txBody>
                    <a:bodyPr/>
                    <a:lstStyle/>
                    <a:p>
                      <a:r>
                        <a:rPr lang="tr-TR" sz="1200"/>
                        <a:t>Operasyon</a:t>
                      </a:r>
                    </a:p>
                  </a:txBody>
                  <a:tcPr anchor="ctr">
                    <a:lnL>
                      <a:noFill/>
                    </a:lnL>
                    <a:lnR>
                      <a:noFill/>
                    </a:lnR>
                    <a:lnT>
                      <a:noFill/>
                    </a:lnT>
                    <a:lnB>
                      <a:noFill/>
                    </a:lnB>
                    <a:noFill/>
                  </a:tcPr>
                </a:tc>
                <a:tc>
                  <a:txBody>
                    <a:bodyPr/>
                    <a:lstStyle/>
                    <a:p>
                      <a:r>
                        <a:rPr lang="tr-TR" sz="1200"/>
                        <a:t>Lojistik</a:t>
                      </a:r>
                    </a:p>
                  </a:txBody>
                  <a:tcPr anchor="ctr">
                    <a:lnL>
                      <a:noFill/>
                    </a:lnL>
                    <a:lnR>
                      <a:noFill/>
                    </a:lnR>
                    <a:lnT>
                      <a:noFill/>
                    </a:lnT>
                    <a:lnB>
                      <a:noFill/>
                    </a:lnB>
                    <a:noFill/>
                  </a:tcPr>
                </a:tc>
                <a:extLst>
                  <a:ext uri="{0D108BD9-81ED-4DB2-BD59-A6C34878D82A}">
                    <a16:rowId xmlns:a16="http://schemas.microsoft.com/office/drawing/2014/main" val="140866040"/>
                  </a:ext>
                </a:extLst>
              </a:tr>
              <a:tr h="573225">
                <a:tc>
                  <a:txBody>
                    <a:bodyPr/>
                    <a:lstStyle/>
                    <a:p>
                      <a:r>
                        <a:rPr lang="tr-TR" sz="1200"/>
                        <a:t>2</a:t>
                      </a:r>
                    </a:p>
                  </a:txBody>
                  <a:tcPr anchor="ctr">
                    <a:lnL>
                      <a:noFill/>
                    </a:lnL>
                    <a:lnR>
                      <a:noFill/>
                    </a:lnR>
                    <a:lnT>
                      <a:noFill/>
                    </a:lnT>
                    <a:lnB>
                      <a:noFill/>
                    </a:lnB>
                    <a:noFill/>
                  </a:tcPr>
                </a:tc>
                <a:tc>
                  <a:txBody>
                    <a:bodyPr/>
                    <a:lstStyle/>
                    <a:p>
                      <a:r>
                        <a:rPr lang="tr-TR" sz="1200"/>
                        <a:t>GDPR saklama süresi ↑</a:t>
                      </a:r>
                    </a:p>
                  </a:txBody>
                  <a:tcPr anchor="ctr">
                    <a:lnL>
                      <a:noFill/>
                    </a:lnL>
                    <a:lnR>
                      <a:noFill/>
                    </a:lnR>
                    <a:lnT>
                      <a:noFill/>
                    </a:lnT>
                    <a:lnB>
                      <a:noFill/>
                    </a:lnB>
                    <a:noFill/>
                  </a:tcPr>
                </a:tc>
                <a:tc>
                  <a:txBody>
                    <a:bodyPr/>
                    <a:lstStyle/>
                    <a:p>
                      <a:r>
                        <a:rPr lang="tr-TR" sz="1200"/>
                        <a:t>Uyum</a:t>
                      </a:r>
                    </a:p>
                  </a:txBody>
                  <a:tcPr anchor="ctr">
                    <a:lnL>
                      <a:noFill/>
                    </a:lnL>
                    <a:lnR>
                      <a:noFill/>
                    </a:lnR>
                    <a:lnT>
                      <a:noFill/>
                    </a:lnT>
                    <a:lnB>
                      <a:noFill/>
                    </a:lnB>
                    <a:noFill/>
                  </a:tcPr>
                </a:tc>
                <a:tc>
                  <a:txBody>
                    <a:bodyPr/>
                    <a:lstStyle/>
                    <a:p>
                      <a:r>
                        <a:rPr lang="tr-TR" sz="1200"/>
                        <a:t>GDPR</a:t>
                      </a:r>
                    </a:p>
                  </a:txBody>
                  <a:tcPr anchor="ctr">
                    <a:lnL>
                      <a:noFill/>
                    </a:lnL>
                    <a:lnR>
                      <a:noFill/>
                    </a:lnR>
                    <a:lnT>
                      <a:noFill/>
                    </a:lnT>
                    <a:lnB>
                      <a:noFill/>
                    </a:lnB>
                    <a:noFill/>
                  </a:tcPr>
                </a:tc>
                <a:extLst>
                  <a:ext uri="{0D108BD9-81ED-4DB2-BD59-A6C34878D82A}">
                    <a16:rowId xmlns:a16="http://schemas.microsoft.com/office/drawing/2014/main" val="1063299382"/>
                  </a:ext>
                </a:extLst>
              </a:tr>
              <a:tr h="573225">
                <a:tc>
                  <a:txBody>
                    <a:bodyPr/>
                    <a:lstStyle/>
                    <a:p>
                      <a:r>
                        <a:rPr lang="tr-TR" sz="1200"/>
                        <a:t>3</a:t>
                      </a:r>
                    </a:p>
                  </a:txBody>
                  <a:tcPr anchor="ctr">
                    <a:lnL>
                      <a:noFill/>
                    </a:lnL>
                    <a:lnR>
                      <a:noFill/>
                    </a:lnR>
                    <a:lnT>
                      <a:noFill/>
                    </a:lnT>
                    <a:lnB>
                      <a:noFill/>
                    </a:lnB>
                    <a:noFill/>
                  </a:tcPr>
                </a:tc>
                <a:tc>
                  <a:txBody>
                    <a:bodyPr/>
                    <a:lstStyle/>
                    <a:p>
                      <a:r>
                        <a:rPr lang="tr-TR" sz="1200"/>
                        <a:t>Bütçe fazlası 1,8 M $</a:t>
                      </a:r>
                    </a:p>
                  </a:txBody>
                  <a:tcPr anchor="ctr">
                    <a:lnL>
                      <a:noFill/>
                    </a:lnL>
                    <a:lnR>
                      <a:noFill/>
                    </a:lnR>
                    <a:lnT>
                      <a:noFill/>
                    </a:lnT>
                    <a:lnB>
                      <a:noFill/>
                    </a:lnB>
                    <a:noFill/>
                  </a:tcPr>
                </a:tc>
                <a:tc>
                  <a:txBody>
                    <a:bodyPr/>
                    <a:lstStyle/>
                    <a:p>
                      <a:r>
                        <a:rPr lang="tr-TR" sz="1200" dirty="0"/>
                        <a:t>Finans</a:t>
                      </a:r>
                    </a:p>
                  </a:txBody>
                  <a:tcPr anchor="ctr">
                    <a:lnL>
                      <a:noFill/>
                    </a:lnL>
                    <a:lnR>
                      <a:noFill/>
                    </a:lnR>
                    <a:lnT>
                      <a:noFill/>
                    </a:lnT>
                    <a:lnB>
                      <a:noFill/>
                    </a:lnB>
                    <a:noFill/>
                  </a:tcPr>
                </a:tc>
                <a:tc>
                  <a:txBody>
                    <a:bodyPr/>
                    <a:lstStyle/>
                    <a:p>
                      <a:r>
                        <a:rPr lang="tr-TR" sz="1200"/>
                        <a:t>Bütçe</a:t>
                      </a:r>
                    </a:p>
                  </a:txBody>
                  <a:tcPr anchor="ctr">
                    <a:lnL>
                      <a:noFill/>
                    </a:lnL>
                    <a:lnR>
                      <a:noFill/>
                    </a:lnR>
                    <a:lnT>
                      <a:noFill/>
                    </a:lnT>
                    <a:lnB>
                      <a:noFill/>
                    </a:lnB>
                    <a:noFill/>
                  </a:tcPr>
                </a:tc>
                <a:extLst>
                  <a:ext uri="{0D108BD9-81ED-4DB2-BD59-A6C34878D82A}">
                    <a16:rowId xmlns:a16="http://schemas.microsoft.com/office/drawing/2014/main" val="2247511188"/>
                  </a:ext>
                </a:extLst>
              </a:tr>
              <a:tr h="573225">
                <a:tc>
                  <a:txBody>
                    <a:bodyPr/>
                    <a:lstStyle/>
                    <a:p>
                      <a:r>
                        <a:rPr lang="tr-TR" sz="1200"/>
                        <a:t>3</a:t>
                      </a:r>
                    </a:p>
                  </a:txBody>
                  <a:tcPr anchor="ctr">
                    <a:lnL>
                      <a:noFill/>
                    </a:lnL>
                    <a:lnR>
                      <a:noFill/>
                    </a:lnR>
                    <a:lnT>
                      <a:noFill/>
                    </a:lnT>
                    <a:lnB>
                      <a:noFill/>
                    </a:lnB>
                    <a:noFill/>
                  </a:tcPr>
                </a:tc>
                <a:tc>
                  <a:txBody>
                    <a:bodyPr/>
                    <a:lstStyle/>
                    <a:p>
                      <a:r>
                        <a:rPr lang="tr-TR" sz="1200"/>
                        <a:t>Bütçe fazlası 1,8 M $</a:t>
                      </a:r>
                    </a:p>
                  </a:txBody>
                  <a:tcPr anchor="ctr">
                    <a:lnL>
                      <a:noFill/>
                    </a:lnL>
                    <a:lnR>
                      <a:noFill/>
                    </a:lnR>
                    <a:lnT>
                      <a:noFill/>
                    </a:lnT>
                    <a:lnB>
                      <a:noFill/>
                    </a:lnB>
                    <a:noFill/>
                  </a:tcPr>
                </a:tc>
                <a:tc>
                  <a:txBody>
                    <a:bodyPr/>
                    <a:lstStyle/>
                    <a:p>
                      <a:r>
                        <a:rPr lang="tr-TR" sz="1200"/>
                        <a:t>Finans</a:t>
                      </a:r>
                    </a:p>
                  </a:txBody>
                  <a:tcPr anchor="ctr">
                    <a:lnL>
                      <a:noFill/>
                    </a:lnL>
                    <a:lnR>
                      <a:noFill/>
                    </a:lnR>
                    <a:lnT>
                      <a:noFill/>
                    </a:lnT>
                    <a:lnB>
                      <a:noFill/>
                    </a:lnB>
                    <a:noFill/>
                  </a:tcPr>
                </a:tc>
                <a:tc>
                  <a:txBody>
                    <a:bodyPr/>
                    <a:lstStyle/>
                    <a:p>
                      <a:r>
                        <a:rPr lang="tr-TR" sz="1200"/>
                        <a:t>Gelir</a:t>
                      </a:r>
                    </a:p>
                  </a:txBody>
                  <a:tcPr anchor="ctr">
                    <a:lnL>
                      <a:noFill/>
                    </a:lnL>
                    <a:lnR>
                      <a:noFill/>
                    </a:lnR>
                    <a:lnT>
                      <a:noFill/>
                    </a:lnT>
                    <a:lnB>
                      <a:noFill/>
                    </a:lnB>
                    <a:noFill/>
                  </a:tcPr>
                </a:tc>
                <a:extLst>
                  <a:ext uri="{0D108BD9-81ED-4DB2-BD59-A6C34878D82A}">
                    <a16:rowId xmlns:a16="http://schemas.microsoft.com/office/drawing/2014/main" val="3287571366"/>
                  </a:ext>
                </a:extLst>
              </a:tr>
              <a:tr h="327557">
                <a:tc>
                  <a:txBody>
                    <a:bodyPr/>
                    <a:lstStyle/>
                    <a:p>
                      <a:r>
                        <a:rPr lang="tr-TR" sz="1200"/>
                        <a:t>4</a:t>
                      </a:r>
                    </a:p>
                  </a:txBody>
                  <a:tcPr anchor="ctr">
                    <a:lnL>
                      <a:noFill/>
                    </a:lnL>
                    <a:lnR>
                      <a:noFill/>
                    </a:lnR>
                    <a:lnT>
                      <a:noFill/>
                    </a:lnT>
                    <a:lnB>
                      <a:noFill/>
                    </a:lnB>
                    <a:noFill/>
                  </a:tcPr>
                </a:tc>
                <a:tc>
                  <a:txBody>
                    <a:bodyPr/>
                    <a:lstStyle/>
                    <a:p>
                      <a:r>
                        <a:rPr lang="tr-TR" sz="1200"/>
                        <a:t>SSL süresi doldu</a:t>
                      </a:r>
                    </a:p>
                  </a:txBody>
                  <a:tcPr anchor="ctr">
                    <a:lnL>
                      <a:noFill/>
                    </a:lnL>
                    <a:lnR>
                      <a:noFill/>
                    </a:lnR>
                    <a:lnT>
                      <a:noFill/>
                    </a:lnT>
                    <a:lnB>
                      <a:noFill/>
                    </a:lnB>
                    <a:noFill/>
                  </a:tcPr>
                </a:tc>
                <a:tc>
                  <a:txBody>
                    <a:bodyPr/>
                    <a:lstStyle/>
                    <a:p>
                      <a:r>
                        <a:rPr lang="tr-TR" sz="1200"/>
                        <a:t>BT</a:t>
                      </a:r>
                    </a:p>
                  </a:txBody>
                  <a:tcPr anchor="ctr">
                    <a:lnL>
                      <a:noFill/>
                    </a:lnL>
                    <a:lnR>
                      <a:noFill/>
                    </a:lnR>
                    <a:lnT>
                      <a:noFill/>
                    </a:lnT>
                    <a:lnB>
                      <a:noFill/>
                    </a:lnB>
                    <a:noFill/>
                  </a:tcPr>
                </a:tc>
                <a:tc>
                  <a:txBody>
                    <a:bodyPr/>
                    <a:lstStyle/>
                    <a:p>
                      <a:r>
                        <a:rPr lang="tr-TR" sz="1200"/>
                        <a:t>Güvenlik</a:t>
                      </a:r>
                    </a:p>
                  </a:txBody>
                  <a:tcPr anchor="ctr">
                    <a:lnL>
                      <a:noFill/>
                    </a:lnL>
                    <a:lnR>
                      <a:noFill/>
                    </a:lnR>
                    <a:lnT>
                      <a:noFill/>
                    </a:lnT>
                    <a:lnB>
                      <a:noFill/>
                    </a:lnB>
                    <a:noFill/>
                  </a:tcPr>
                </a:tc>
                <a:extLst>
                  <a:ext uri="{0D108BD9-81ED-4DB2-BD59-A6C34878D82A}">
                    <a16:rowId xmlns:a16="http://schemas.microsoft.com/office/drawing/2014/main" val="1786955271"/>
                  </a:ext>
                </a:extLst>
              </a:tr>
              <a:tr h="327557">
                <a:tc>
                  <a:txBody>
                    <a:bodyPr/>
                    <a:lstStyle/>
                    <a:p>
                      <a:r>
                        <a:rPr lang="tr-TR" sz="1200"/>
                        <a:t>4</a:t>
                      </a:r>
                    </a:p>
                  </a:txBody>
                  <a:tcPr anchor="ctr">
                    <a:lnL>
                      <a:noFill/>
                    </a:lnL>
                    <a:lnR>
                      <a:noFill/>
                    </a:lnR>
                    <a:lnT>
                      <a:noFill/>
                    </a:lnT>
                    <a:lnB>
                      <a:noFill/>
                    </a:lnB>
                    <a:noFill/>
                  </a:tcPr>
                </a:tc>
                <a:tc>
                  <a:txBody>
                    <a:bodyPr/>
                    <a:lstStyle/>
                    <a:p>
                      <a:r>
                        <a:rPr lang="tr-TR" sz="1200"/>
                        <a:t>SSL süresi doldu</a:t>
                      </a:r>
                    </a:p>
                  </a:txBody>
                  <a:tcPr anchor="ctr">
                    <a:lnL>
                      <a:noFill/>
                    </a:lnL>
                    <a:lnR>
                      <a:noFill/>
                    </a:lnR>
                    <a:lnT>
                      <a:noFill/>
                    </a:lnT>
                    <a:lnB>
                      <a:noFill/>
                    </a:lnB>
                    <a:noFill/>
                  </a:tcPr>
                </a:tc>
                <a:tc>
                  <a:txBody>
                    <a:bodyPr/>
                    <a:lstStyle/>
                    <a:p>
                      <a:r>
                        <a:rPr lang="tr-TR" sz="1200"/>
                        <a:t>Uyum</a:t>
                      </a:r>
                    </a:p>
                  </a:txBody>
                  <a:tcPr anchor="ctr">
                    <a:lnL>
                      <a:noFill/>
                    </a:lnL>
                    <a:lnR>
                      <a:noFill/>
                    </a:lnR>
                    <a:lnT>
                      <a:noFill/>
                    </a:lnT>
                    <a:lnB>
                      <a:noFill/>
                    </a:lnB>
                    <a:noFill/>
                  </a:tcPr>
                </a:tc>
                <a:tc>
                  <a:txBody>
                    <a:bodyPr/>
                    <a:lstStyle/>
                    <a:p>
                      <a:r>
                        <a:rPr lang="tr-TR" sz="1200" dirty="0"/>
                        <a:t>ISO</a:t>
                      </a:r>
                    </a:p>
                  </a:txBody>
                  <a:tcPr anchor="ctr">
                    <a:lnL>
                      <a:noFill/>
                    </a:lnL>
                    <a:lnR>
                      <a:noFill/>
                    </a:lnR>
                    <a:lnT>
                      <a:noFill/>
                    </a:lnT>
                    <a:lnB>
                      <a:noFill/>
                    </a:lnB>
                    <a:noFill/>
                  </a:tcPr>
                </a:tc>
                <a:extLst>
                  <a:ext uri="{0D108BD9-81ED-4DB2-BD59-A6C34878D82A}">
                    <a16:rowId xmlns:a16="http://schemas.microsoft.com/office/drawing/2014/main" val="2330329194"/>
                  </a:ext>
                </a:extLst>
              </a:tr>
            </a:tbl>
          </a:graphicData>
        </a:graphic>
      </p:graphicFrame>
    </p:spTree>
    <p:extLst>
      <p:ext uri="{BB962C8B-B14F-4D97-AF65-F5344CB8AC3E}">
        <p14:creationId xmlns:p14="http://schemas.microsoft.com/office/powerpoint/2010/main" val="1354216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B59CC-F104-6A5E-93FE-F7B7F28FD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5F733E-523D-42BB-0EDC-58ADAD5BB158}"/>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Sayısal İstekler için Araç Kullandırın</a:t>
            </a:r>
          </a:p>
        </p:txBody>
      </p:sp>
      <p:sp>
        <p:nvSpPr>
          <p:cNvPr id="3" name="Google Shape;73;g2d1452ad35a_1_55">
            <a:extLst>
              <a:ext uri="{FF2B5EF4-FFF2-40B4-BE49-F238E27FC236}">
                <a16:creationId xmlns:a16="http://schemas.microsoft.com/office/drawing/2014/main" id="{CD899265-B761-724D-2843-0885702D2F76}"/>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DC297B30-FD40-29C0-E0F1-DF8344EB0DF4}"/>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097FE485-447D-E0AF-F370-D5C6543646AB}"/>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1C16656D-A32A-52C9-36F0-2EBC7F3BACA0}"/>
              </a:ext>
            </a:extLst>
          </p:cNvPr>
          <p:cNvSpPr txBox="1"/>
          <p:nvPr/>
        </p:nvSpPr>
        <p:spPr>
          <a:xfrm>
            <a:off x="792931" y="1432324"/>
            <a:ext cx="10606138" cy="369332"/>
          </a:xfrm>
          <a:prstGeom prst="rect">
            <a:avLst/>
          </a:prstGeom>
          <a:noFill/>
        </p:spPr>
        <p:txBody>
          <a:bodyPr wrap="square">
            <a:spAutoFit/>
          </a:bodyPr>
          <a:lstStyle/>
          <a:p>
            <a:r>
              <a:rPr lang="tr-TR" dirty="0"/>
              <a:t>Sayısal bir işlem yaptırırken kod ile yazmasını isteyin</a:t>
            </a:r>
          </a:p>
        </p:txBody>
      </p:sp>
      <p:pic>
        <p:nvPicPr>
          <p:cNvPr id="10" name="Resim 9">
            <a:extLst>
              <a:ext uri="{FF2B5EF4-FFF2-40B4-BE49-F238E27FC236}">
                <a16:creationId xmlns:a16="http://schemas.microsoft.com/office/drawing/2014/main" id="{F1C5C224-654B-2E06-039E-2FF3DBAA0137}"/>
              </a:ext>
            </a:extLst>
          </p:cNvPr>
          <p:cNvPicPr>
            <a:picLocks noChangeAspect="1"/>
          </p:cNvPicPr>
          <p:nvPr/>
        </p:nvPicPr>
        <p:blipFill>
          <a:blip r:embed="rId4"/>
          <a:stretch>
            <a:fillRect/>
          </a:stretch>
        </p:blipFill>
        <p:spPr>
          <a:xfrm>
            <a:off x="3373293" y="1982687"/>
            <a:ext cx="5152339" cy="4243102"/>
          </a:xfrm>
          <a:prstGeom prst="rect">
            <a:avLst/>
          </a:prstGeom>
        </p:spPr>
      </p:pic>
    </p:spTree>
    <p:extLst>
      <p:ext uri="{BB962C8B-B14F-4D97-AF65-F5344CB8AC3E}">
        <p14:creationId xmlns:p14="http://schemas.microsoft.com/office/powerpoint/2010/main" val="2999619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BBE73-BE02-BF05-43A1-C3D37C932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D6CC2-50C0-7AA9-BBDD-39B7E7F80464}"/>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Sayısal İstekler için Araç Kullandırın</a:t>
            </a:r>
          </a:p>
        </p:txBody>
      </p:sp>
      <p:sp>
        <p:nvSpPr>
          <p:cNvPr id="3" name="Google Shape;73;g2d1452ad35a_1_55">
            <a:extLst>
              <a:ext uri="{FF2B5EF4-FFF2-40B4-BE49-F238E27FC236}">
                <a16:creationId xmlns:a16="http://schemas.microsoft.com/office/drawing/2014/main" id="{4873002C-347F-EAAD-A627-CF32ABEC7C96}"/>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8423D600-E5B4-1D7A-AA41-A8DDDE3E0C90}"/>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CE45A8B7-D602-7760-3860-C99682A9D435}"/>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56847B77-2E09-6C46-9D12-E48B2695B6F3}"/>
              </a:ext>
            </a:extLst>
          </p:cNvPr>
          <p:cNvSpPr txBox="1"/>
          <p:nvPr/>
        </p:nvSpPr>
        <p:spPr>
          <a:xfrm>
            <a:off x="792931" y="1432324"/>
            <a:ext cx="10606138" cy="646331"/>
          </a:xfrm>
          <a:prstGeom prst="rect">
            <a:avLst/>
          </a:prstGeom>
          <a:noFill/>
        </p:spPr>
        <p:txBody>
          <a:bodyPr wrap="square">
            <a:spAutoFit/>
          </a:bodyPr>
          <a:lstStyle/>
          <a:p>
            <a:r>
              <a:rPr lang="tr-TR" dirty="0"/>
              <a:t>Pazarlama ekibi, iki banner versiyonunun (A, B) dönüşüm oranı farkını ve istatistiksel önemini görmek istiyor.</a:t>
            </a:r>
          </a:p>
        </p:txBody>
      </p:sp>
      <p:sp>
        <p:nvSpPr>
          <p:cNvPr id="8" name="Dikdörtgen: Köşeleri Yuvarlatılmış 7">
            <a:extLst>
              <a:ext uri="{FF2B5EF4-FFF2-40B4-BE49-F238E27FC236}">
                <a16:creationId xmlns:a16="http://schemas.microsoft.com/office/drawing/2014/main" id="{4FF273C7-D96F-3FC8-36E9-91187F592CF8}"/>
              </a:ext>
            </a:extLst>
          </p:cNvPr>
          <p:cNvSpPr/>
          <p:nvPr/>
        </p:nvSpPr>
        <p:spPr>
          <a:xfrm>
            <a:off x="1503122" y="3302052"/>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Ekteki </a:t>
            </a:r>
            <a:r>
              <a:rPr lang="tr-TR" dirty="0" err="1"/>
              <a:t>excele</a:t>
            </a:r>
            <a:r>
              <a:rPr lang="tr-TR" dirty="0"/>
              <a:t> bakarak A ve B gruplarının tıklama oranları farklı mı test et.</a:t>
            </a:r>
          </a:p>
        </p:txBody>
      </p:sp>
      <p:sp>
        <p:nvSpPr>
          <p:cNvPr id="9" name="Dikdörtgen: Köşeleri Yuvarlatılmış 8">
            <a:extLst>
              <a:ext uri="{FF2B5EF4-FFF2-40B4-BE49-F238E27FC236}">
                <a16:creationId xmlns:a16="http://schemas.microsoft.com/office/drawing/2014/main" id="{08A8495E-62D5-F8C2-3F30-0959A1C587C0}"/>
              </a:ext>
            </a:extLst>
          </p:cNvPr>
          <p:cNvSpPr/>
          <p:nvPr/>
        </p:nvSpPr>
        <p:spPr>
          <a:xfrm>
            <a:off x="5549030" y="2589533"/>
            <a:ext cx="4423776" cy="303465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tr-TR" sz="1400" b="1" dirty="0"/>
              <a:t>Şirket </a:t>
            </a:r>
            <a:r>
              <a:rPr lang="tr-TR" sz="1400" b="1" dirty="0" err="1"/>
              <a:t>veritabanındaki</a:t>
            </a:r>
            <a:r>
              <a:rPr lang="tr-TR" sz="1400" b="1" dirty="0"/>
              <a:t> ab_test.csv dosyası şu sütunları içeriyor:</a:t>
            </a:r>
            <a:br>
              <a:rPr lang="tr-TR" sz="1400" dirty="0"/>
            </a:br>
            <a:r>
              <a:rPr lang="tr-TR" sz="1400" dirty="0" err="1"/>
              <a:t>group</a:t>
            </a:r>
            <a:r>
              <a:rPr lang="tr-TR" sz="1400" dirty="0"/>
              <a:t> ("A" veya "B"), </a:t>
            </a:r>
            <a:r>
              <a:rPr lang="tr-TR" sz="1400" dirty="0" err="1"/>
              <a:t>impressions</a:t>
            </a:r>
            <a:r>
              <a:rPr lang="tr-TR" sz="1400" dirty="0"/>
              <a:t>, </a:t>
            </a:r>
            <a:r>
              <a:rPr lang="tr-TR" sz="1400" dirty="0" err="1"/>
              <a:t>clicks</a:t>
            </a:r>
            <a:r>
              <a:rPr lang="tr-TR" sz="1400" dirty="0"/>
              <a:t>.</a:t>
            </a:r>
            <a:br>
              <a:rPr lang="tr-TR" sz="1400" dirty="0"/>
            </a:br>
            <a:r>
              <a:rPr lang="tr-TR" sz="1400" b="1" dirty="0"/>
              <a:t>Python kullanarak:</a:t>
            </a:r>
            <a:endParaRPr lang="tr-TR" sz="1400" dirty="0"/>
          </a:p>
          <a:p>
            <a:pPr>
              <a:buFont typeface="Arial" panose="020B0604020202020204" pitchFamily="34" charset="0"/>
              <a:buChar char="•"/>
            </a:pPr>
            <a:r>
              <a:rPr lang="tr-TR" sz="1400" dirty="0"/>
              <a:t>Banner başına dönüşüm oranını hesapla</a:t>
            </a:r>
          </a:p>
          <a:p>
            <a:pPr>
              <a:buFont typeface="Arial" panose="020B0604020202020204" pitchFamily="34" charset="0"/>
              <a:buChar char="•"/>
            </a:pPr>
            <a:r>
              <a:rPr lang="tr-TR" sz="1400" dirty="0"/>
              <a:t>İki oran arasındaki fark için z-testi yap</a:t>
            </a:r>
          </a:p>
          <a:p>
            <a:pPr>
              <a:buFont typeface="Arial" panose="020B0604020202020204" pitchFamily="34" charset="0"/>
              <a:buChar char="•"/>
            </a:pPr>
            <a:r>
              <a:rPr lang="tr-TR" sz="1400" dirty="0"/>
              <a:t>p-değerini ve %95 güven aralığını yazdır</a:t>
            </a:r>
          </a:p>
          <a:p>
            <a:r>
              <a:rPr lang="tr-TR" sz="1400" dirty="0"/>
              <a:t>Sonucu </a:t>
            </a:r>
            <a:r>
              <a:rPr lang="tr-TR" sz="1400" dirty="0" err="1"/>
              <a:t>Markdown</a:t>
            </a:r>
            <a:r>
              <a:rPr lang="tr-TR" sz="1400" dirty="0"/>
              <a:t> tablo olarak göster: </a:t>
            </a:r>
            <a:r>
              <a:rPr lang="tr-TR" sz="1400" dirty="0" err="1"/>
              <a:t>Group</a:t>
            </a:r>
            <a:r>
              <a:rPr lang="tr-TR" sz="1400" dirty="0"/>
              <a:t> | </a:t>
            </a:r>
            <a:r>
              <a:rPr lang="tr-TR" sz="1400" dirty="0" err="1"/>
              <a:t>Impressions</a:t>
            </a:r>
            <a:r>
              <a:rPr lang="tr-TR" sz="1400" dirty="0"/>
              <a:t> | </a:t>
            </a:r>
            <a:r>
              <a:rPr lang="tr-TR" sz="1400" dirty="0" err="1"/>
              <a:t>Clicks</a:t>
            </a:r>
            <a:r>
              <a:rPr lang="tr-TR" sz="1400" dirty="0"/>
              <a:t> | CTR | p-</a:t>
            </a:r>
            <a:r>
              <a:rPr lang="tr-TR" sz="1400" dirty="0" err="1"/>
              <a:t>value</a:t>
            </a:r>
            <a:br>
              <a:rPr lang="tr-TR" sz="1400" dirty="0"/>
            </a:br>
            <a:r>
              <a:rPr lang="tr-TR" sz="1400" dirty="0"/>
              <a:t>Kod bloğu ve tabloyu --- çizgisiyle ayır.</a:t>
            </a:r>
            <a:br>
              <a:rPr lang="tr-TR" sz="1400" dirty="0"/>
            </a:br>
            <a:r>
              <a:rPr lang="tr-TR" sz="1400" dirty="0"/>
              <a:t>En altta tek cümlede "Banner B %x daha iyi / fark anlamsız" şeklinde özetle.</a:t>
            </a:r>
          </a:p>
        </p:txBody>
      </p:sp>
      <p:pic>
        <p:nvPicPr>
          <p:cNvPr id="11" name="Grafik 10" descr="Onay işareti düz dolguyla">
            <a:extLst>
              <a:ext uri="{FF2B5EF4-FFF2-40B4-BE49-F238E27FC236}">
                <a16:creationId xmlns:a16="http://schemas.microsoft.com/office/drawing/2014/main" id="{7334C8D8-A907-2F69-2F90-B98DB57467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2598" y="3687014"/>
            <a:ext cx="914400" cy="914400"/>
          </a:xfrm>
          <a:prstGeom prst="rect">
            <a:avLst/>
          </a:prstGeom>
        </p:spPr>
      </p:pic>
    </p:spTree>
    <p:extLst>
      <p:ext uri="{BB962C8B-B14F-4D97-AF65-F5344CB8AC3E}">
        <p14:creationId xmlns:p14="http://schemas.microsoft.com/office/powerpoint/2010/main" val="260156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497FC-F66D-0589-AC76-0A4942341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25716-AB68-48F6-0453-80480310D9D6}"/>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İsteklerinizi aşamalara bölün</a:t>
            </a:r>
          </a:p>
        </p:txBody>
      </p:sp>
      <p:sp>
        <p:nvSpPr>
          <p:cNvPr id="3" name="Google Shape;73;g2d1452ad35a_1_55">
            <a:extLst>
              <a:ext uri="{FF2B5EF4-FFF2-40B4-BE49-F238E27FC236}">
                <a16:creationId xmlns:a16="http://schemas.microsoft.com/office/drawing/2014/main" id="{F7EB182F-4513-2596-3AC3-7E762C995E4F}"/>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DCF8C796-B667-25BC-A69B-F3856227A984}"/>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456ABE36-E050-F972-DEBC-FEC2BD9F9A2D}"/>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4AC8B95F-BA61-AA6C-0572-AC161C07B93B}"/>
              </a:ext>
            </a:extLst>
          </p:cNvPr>
          <p:cNvSpPr txBox="1"/>
          <p:nvPr/>
        </p:nvSpPr>
        <p:spPr>
          <a:xfrm>
            <a:off x="792931" y="1432324"/>
            <a:ext cx="10606138" cy="369332"/>
          </a:xfrm>
          <a:prstGeom prst="rect">
            <a:avLst/>
          </a:prstGeom>
          <a:noFill/>
        </p:spPr>
        <p:txBody>
          <a:bodyPr wrap="square">
            <a:spAutoFit/>
          </a:bodyPr>
          <a:lstStyle/>
          <a:p>
            <a:r>
              <a:rPr lang="tr-TR" dirty="0"/>
              <a:t>Hazırlanan raporun biçimini ve sunumunu iyileştirme.</a:t>
            </a:r>
          </a:p>
        </p:txBody>
      </p:sp>
      <p:sp>
        <p:nvSpPr>
          <p:cNvPr id="8" name="Dikdörtgen: Köşeleri Yuvarlatılmış 7">
            <a:extLst>
              <a:ext uri="{FF2B5EF4-FFF2-40B4-BE49-F238E27FC236}">
                <a16:creationId xmlns:a16="http://schemas.microsoft.com/office/drawing/2014/main" id="{C2C76240-B121-507A-DBE4-BC878E701EC5}"/>
              </a:ext>
            </a:extLst>
          </p:cNvPr>
          <p:cNvSpPr/>
          <p:nvPr/>
        </p:nvSpPr>
        <p:spPr>
          <a:xfrm>
            <a:off x="1503122" y="3302052"/>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Raporu düzelt</a:t>
            </a:r>
          </a:p>
        </p:txBody>
      </p:sp>
      <p:sp>
        <p:nvSpPr>
          <p:cNvPr id="9" name="Dikdörtgen: Köşeleri Yuvarlatılmış 8">
            <a:extLst>
              <a:ext uri="{FF2B5EF4-FFF2-40B4-BE49-F238E27FC236}">
                <a16:creationId xmlns:a16="http://schemas.microsoft.com/office/drawing/2014/main" id="{5C8FB490-A571-CF61-ED21-EAA73A14587B}"/>
              </a:ext>
            </a:extLst>
          </p:cNvPr>
          <p:cNvSpPr/>
          <p:nvPr/>
        </p:nvSpPr>
        <p:spPr>
          <a:xfrm>
            <a:off x="5549030" y="2589533"/>
            <a:ext cx="4423776" cy="303465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tr-TR" sz="1400" b="1" dirty="0"/>
              <a:t>1 – Plan:</a:t>
            </a:r>
            <a:br>
              <a:rPr lang="tr-TR" sz="1400" dirty="0"/>
            </a:br>
            <a:r>
              <a:rPr lang="tr-TR" sz="1400" dirty="0"/>
              <a:t>“Metni oku, bölüm </a:t>
            </a:r>
            <a:r>
              <a:rPr lang="tr-TR" sz="1400" dirty="0" err="1"/>
              <a:t>bölüm</a:t>
            </a:r>
            <a:r>
              <a:rPr lang="tr-TR" sz="1400" dirty="0"/>
              <a:t> güçlü/zayıf yanları listele (&lt;300 kelime).”</a:t>
            </a:r>
          </a:p>
          <a:p>
            <a:pPr>
              <a:buNone/>
            </a:pPr>
            <a:r>
              <a:rPr lang="tr-TR" sz="1400" b="1" dirty="0"/>
              <a:t>2 – Uygula:</a:t>
            </a:r>
            <a:br>
              <a:rPr lang="tr-TR" sz="1400" dirty="0"/>
            </a:br>
            <a:r>
              <a:rPr lang="tr-TR" sz="1400" dirty="0"/>
              <a:t>“Yalnızca ‘Zayıf </a:t>
            </a:r>
            <a:r>
              <a:rPr lang="tr-TR" sz="1400" dirty="0" err="1"/>
              <a:t>Yanlar’ı</a:t>
            </a:r>
            <a:r>
              <a:rPr lang="tr-TR" sz="1400" dirty="0"/>
              <a:t> ele alarak revize edilmiş metni üret.”</a:t>
            </a:r>
          </a:p>
          <a:p>
            <a:r>
              <a:rPr lang="tr-TR" sz="1400" b="1" dirty="0"/>
              <a:t>3 – Kontrol:</a:t>
            </a:r>
            <a:br>
              <a:rPr lang="tr-TR" sz="1400" dirty="0"/>
            </a:br>
            <a:r>
              <a:rPr lang="tr-TR" sz="1400" dirty="0"/>
              <a:t>“Yazdığın metni tekrar incele ve zayıf yanlar iyileşmiş mi kontrol et.”</a:t>
            </a:r>
          </a:p>
        </p:txBody>
      </p:sp>
      <p:pic>
        <p:nvPicPr>
          <p:cNvPr id="11" name="Grafik 10" descr="Onay işareti düz dolguyla">
            <a:extLst>
              <a:ext uri="{FF2B5EF4-FFF2-40B4-BE49-F238E27FC236}">
                <a16:creationId xmlns:a16="http://schemas.microsoft.com/office/drawing/2014/main" id="{ADB039E6-66A5-1782-3DC4-4EDDCEBE4D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2598" y="3687014"/>
            <a:ext cx="914400" cy="914400"/>
          </a:xfrm>
          <a:prstGeom prst="rect">
            <a:avLst/>
          </a:prstGeom>
        </p:spPr>
      </p:pic>
    </p:spTree>
    <p:extLst>
      <p:ext uri="{BB962C8B-B14F-4D97-AF65-F5344CB8AC3E}">
        <p14:creationId xmlns:p14="http://schemas.microsoft.com/office/powerpoint/2010/main" val="4099527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D84FE-8B22-90E7-8313-E11D4AB5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ACAB96-0E94-6EEB-8093-71ADCEDCDFB4}"/>
              </a:ext>
            </a:extLst>
          </p:cNvPr>
          <p:cNvSpPr>
            <a:spLocks noGrp="1"/>
          </p:cNvSpPr>
          <p:nvPr>
            <p:ph type="title"/>
          </p:nvPr>
        </p:nvSpPr>
        <p:spPr>
          <a:xfrm>
            <a:off x="743486" y="0"/>
            <a:ext cx="11192959" cy="1325563"/>
          </a:xfrm>
        </p:spPr>
        <p:txBody>
          <a:bodyPr/>
          <a:lstStyle/>
          <a:p>
            <a:r>
              <a:rPr lang="tr-TR" dirty="0">
                <a:latin typeface="Arial"/>
                <a:cs typeface="Arial"/>
              </a:rPr>
              <a:t>Örnek – </a:t>
            </a:r>
            <a:r>
              <a:rPr lang="tr-TR" dirty="0"/>
              <a:t>İsteklerinizi aşamalara bölün</a:t>
            </a:r>
          </a:p>
        </p:txBody>
      </p:sp>
      <p:sp>
        <p:nvSpPr>
          <p:cNvPr id="3" name="Google Shape;73;g2d1452ad35a_1_55">
            <a:extLst>
              <a:ext uri="{FF2B5EF4-FFF2-40B4-BE49-F238E27FC236}">
                <a16:creationId xmlns:a16="http://schemas.microsoft.com/office/drawing/2014/main" id="{347F6CA2-F3F1-3E5F-A80A-651ADD0DF41F}"/>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3E88A98F-E085-1669-C69B-666473E22FDB}"/>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88F86402-A061-E555-6293-523668F44F97}"/>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AC0CAA36-38CD-98DC-25C0-E236B5364F35}"/>
              </a:ext>
            </a:extLst>
          </p:cNvPr>
          <p:cNvSpPr txBox="1"/>
          <p:nvPr/>
        </p:nvSpPr>
        <p:spPr>
          <a:xfrm>
            <a:off x="792931" y="1432324"/>
            <a:ext cx="10606138" cy="369332"/>
          </a:xfrm>
          <a:prstGeom prst="rect">
            <a:avLst/>
          </a:prstGeom>
          <a:noFill/>
        </p:spPr>
        <p:txBody>
          <a:bodyPr wrap="square">
            <a:spAutoFit/>
          </a:bodyPr>
          <a:lstStyle/>
          <a:p>
            <a:r>
              <a:rPr lang="tr-TR" dirty="0"/>
              <a:t>Veri gizliliği çalışması</a:t>
            </a:r>
          </a:p>
        </p:txBody>
      </p:sp>
      <p:sp>
        <p:nvSpPr>
          <p:cNvPr id="8" name="Dikdörtgen: Köşeleri Yuvarlatılmış 7">
            <a:extLst>
              <a:ext uri="{FF2B5EF4-FFF2-40B4-BE49-F238E27FC236}">
                <a16:creationId xmlns:a16="http://schemas.microsoft.com/office/drawing/2014/main" id="{EEA3D3B3-8BA6-338B-5FAE-3577F1C4C939}"/>
              </a:ext>
            </a:extLst>
          </p:cNvPr>
          <p:cNvSpPr/>
          <p:nvPr/>
        </p:nvSpPr>
        <p:spPr>
          <a:xfrm>
            <a:off x="1503122" y="3302052"/>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r-TR" dirty="0"/>
              <a:t>Şirketim hem GDPR hem </a:t>
            </a:r>
            <a:r>
              <a:rPr lang="tr-TR" dirty="0" err="1"/>
              <a:t>SOX’e</a:t>
            </a:r>
            <a:r>
              <a:rPr lang="tr-TR" dirty="0"/>
              <a:t> tabi; hangi veri saklama politikası uygulamalıyım?</a:t>
            </a:r>
          </a:p>
        </p:txBody>
      </p:sp>
      <p:sp>
        <p:nvSpPr>
          <p:cNvPr id="9" name="Dikdörtgen: Köşeleri Yuvarlatılmış 8">
            <a:extLst>
              <a:ext uri="{FF2B5EF4-FFF2-40B4-BE49-F238E27FC236}">
                <a16:creationId xmlns:a16="http://schemas.microsoft.com/office/drawing/2014/main" id="{227901EE-FEB1-D9AD-D303-50A35B38942A}"/>
              </a:ext>
            </a:extLst>
          </p:cNvPr>
          <p:cNvSpPr/>
          <p:nvPr/>
        </p:nvSpPr>
        <p:spPr>
          <a:xfrm>
            <a:off x="5549030" y="2589533"/>
            <a:ext cx="4423776" cy="303465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tr-TR" sz="1400" b="1" dirty="0"/>
              <a:t>1 – Plan:</a:t>
            </a:r>
            <a:br>
              <a:rPr lang="tr-TR" sz="1400" dirty="0"/>
            </a:br>
            <a:r>
              <a:rPr lang="tr-TR" sz="1400" dirty="0"/>
              <a:t>“Uymamız gereken maddeleri listele (GDPR Art. 5, SOX 404).”</a:t>
            </a:r>
          </a:p>
          <a:p>
            <a:pPr>
              <a:buNone/>
            </a:pPr>
            <a:r>
              <a:rPr lang="tr-TR" sz="1400" b="1" dirty="0"/>
              <a:t>2 – Uygula:</a:t>
            </a:r>
            <a:br>
              <a:rPr lang="tr-TR" sz="1400" dirty="0"/>
            </a:br>
            <a:r>
              <a:rPr lang="tr-TR" sz="1400" dirty="0"/>
              <a:t>“Maddeleri tabloya dök (gereklilik, etki alanı, önerilen süreç).”</a:t>
            </a:r>
          </a:p>
          <a:p>
            <a:r>
              <a:rPr lang="tr-TR" sz="1400" b="1" dirty="0"/>
              <a:t>3 – Kontrol:</a:t>
            </a:r>
            <a:br>
              <a:rPr lang="tr-TR" sz="1400" dirty="0"/>
            </a:br>
            <a:r>
              <a:rPr lang="tr-TR" sz="1400" dirty="0"/>
              <a:t>“Çakışan maddeleri işaretle, uzlaşma önerisi ekle; tabloya ‘Çakışma?’ sütununu koy.”</a:t>
            </a:r>
          </a:p>
        </p:txBody>
      </p:sp>
      <p:pic>
        <p:nvPicPr>
          <p:cNvPr id="11" name="Grafik 10" descr="Onay işareti düz dolguyla">
            <a:extLst>
              <a:ext uri="{FF2B5EF4-FFF2-40B4-BE49-F238E27FC236}">
                <a16:creationId xmlns:a16="http://schemas.microsoft.com/office/drawing/2014/main" id="{7533320C-C72C-1C56-DAFC-7721C80D24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2598" y="3687014"/>
            <a:ext cx="914400" cy="914400"/>
          </a:xfrm>
          <a:prstGeom prst="rect">
            <a:avLst/>
          </a:prstGeom>
        </p:spPr>
      </p:pic>
    </p:spTree>
    <p:extLst>
      <p:ext uri="{BB962C8B-B14F-4D97-AF65-F5344CB8AC3E}">
        <p14:creationId xmlns:p14="http://schemas.microsoft.com/office/powerpoint/2010/main" val="2998410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7D564-6620-8823-09FA-727FAE3E9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91CD4-CE21-CE19-86B5-2D28AE5E9894}"/>
              </a:ext>
            </a:extLst>
          </p:cNvPr>
          <p:cNvSpPr>
            <a:spLocks noGrp="1"/>
          </p:cNvSpPr>
          <p:nvPr>
            <p:ph type="title"/>
          </p:nvPr>
        </p:nvSpPr>
        <p:spPr>
          <a:xfrm>
            <a:off x="743486" y="0"/>
            <a:ext cx="11192959" cy="1325563"/>
          </a:xfrm>
        </p:spPr>
        <p:txBody>
          <a:bodyPr/>
          <a:lstStyle/>
          <a:p>
            <a:r>
              <a:rPr lang="tr-TR" dirty="0">
                <a:latin typeface="Arial"/>
                <a:cs typeface="Arial"/>
              </a:rPr>
              <a:t>Örnek – Eğitim/</a:t>
            </a:r>
            <a:r>
              <a:rPr lang="tr-TR" dirty="0"/>
              <a:t>Benzetme Kullandırın</a:t>
            </a:r>
          </a:p>
        </p:txBody>
      </p:sp>
      <p:sp>
        <p:nvSpPr>
          <p:cNvPr id="3" name="Google Shape;73;g2d1452ad35a_1_55">
            <a:extLst>
              <a:ext uri="{FF2B5EF4-FFF2-40B4-BE49-F238E27FC236}">
                <a16:creationId xmlns:a16="http://schemas.microsoft.com/office/drawing/2014/main" id="{E153C3A4-C4BE-BD68-3BF9-EA76D0344284}"/>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2A49283C-36EB-F0C3-310A-F188CBCA0AE9}"/>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77C3C6EE-56DE-83D1-7888-292D05FA0247}"/>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FB0F02D7-BF61-54ED-EC49-46F64C2B732E}"/>
              </a:ext>
            </a:extLst>
          </p:cNvPr>
          <p:cNvSpPr txBox="1"/>
          <p:nvPr/>
        </p:nvSpPr>
        <p:spPr>
          <a:xfrm>
            <a:off x="792931" y="1432324"/>
            <a:ext cx="10606138" cy="369332"/>
          </a:xfrm>
          <a:prstGeom prst="rect">
            <a:avLst/>
          </a:prstGeom>
          <a:noFill/>
        </p:spPr>
        <p:txBody>
          <a:bodyPr wrap="square">
            <a:spAutoFit/>
          </a:bodyPr>
          <a:lstStyle/>
          <a:p>
            <a:r>
              <a:rPr lang="tr-TR" dirty="0"/>
              <a:t>Yapay zeka hakkında genel bilgiler öğrenmek.</a:t>
            </a:r>
          </a:p>
        </p:txBody>
      </p:sp>
      <p:sp>
        <p:nvSpPr>
          <p:cNvPr id="8" name="Dikdörtgen: Köşeleri Yuvarlatılmış 7">
            <a:extLst>
              <a:ext uri="{FF2B5EF4-FFF2-40B4-BE49-F238E27FC236}">
                <a16:creationId xmlns:a16="http://schemas.microsoft.com/office/drawing/2014/main" id="{39167C01-BEB4-681F-0111-AF493D0748EF}"/>
              </a:ext>
            </a:extLst>
          </p:cNvPr>
          <p:cNvSpPr/>
          <p:nvPr/>
        </p:nvSpPr>
        <p:spPr>
          <a:xfrm>
            <a:off x="1503122" y="3302052"/>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r-TR" dirty="0"/>
              <a:t>Üretken yapay sinir ağları nasıl yeni sentetik resimler üretiyor?</a:t>
            </a:r>
          </a:p>
        </p:txBody>
      </p:sp>
      <p:sp>
        <p:nvSpPr>
          <p:cNvPr id="9" name="Dikdörtgen: Köşeleri Yuvarlatılmış 8">
            <a:extLst>
              <a:ext uri="{FF2B5EF4-FFF2-40B4-BE49-F238E27FC236}">
                <a16:creationId xmlns:a16="http://schemas.microsoft.com/office/drawing/2014/main" id="{D68E4899-8AC3-D6F8-F4FE-51109CD86762}"/>
              </a:ext>
            </a:extLst>
          </p:cNvPr>
          <p:cNvSpPr/>
          <p:nvPr/>
        </p:nvSpPr>
        <p:spPr>
          <a:xfrm>
            <a:off x="5549030" y="2589533"/>
            <a:ext cx="4423776" cy="303465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tr-TR" sz="1400" dirty="0"/>
              <a:t>Üretken yapay sinir ağları nasıl yeni sentetik resimler üretiyor merak ediyorum. 15 yaşındaki bir lise öğrencisine anlatır gibi anlat.</a:t>
            </a:r>
          </a:p>
        </p:txBody>
      </p:sp>
      <p:pic>
        <p:nvPicPr>
          <p:cNvPr id="11" name="Grafik 10" descr="Onay işareti düz dolguyla">
            <a:extLst>
              <a:ext uri="{FF2B5EF4-FFF2-40B4-BE49-F238E27FC236}">
                <a16:creationId xmlns:a16="http://schemas.microsoft.com/office/drawing/2014/main" id="{CEB3B230-5496-AB61-0229-671CF93275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2598" y="3687014"/>
            <a:ext cx="914400" cy="914400"/>
          </a:xfrm>
          <a:prstGeom prst="rect">
            <a:avLst/>
          </a:prstGeom>
        </p:spPr>
      </p:pic>
    </p:spTree>
    <p:extLst>
      <p:ext uri="{BB962C8B-B14F-4D97-AF65-F5344CB8AC3E}">
        <p14:creationId xmlns:p14="http://schemas.microsoft.com/office/powerpoint/2010/main" val="224644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D600E-16FD-5715-69E0-18D56F957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8E7F4-A365-0BE3-B1E4-17763FD9EE5A}"/>
              </a:ext>
            </a:extLst>
          </p:cNvPr>
          <p:cNvSpPr>
            <a:spLocks noGrp="1"/>
          </p:cNvSpPr>
          <p:nvPr>
            <p:ph type="title"/>
          </p:nvPr>
        </p:nvSpPr>
        <p:spPr>
          <a:xfrm>
            <a:off x="743486" y="0"/>
            <a:ext cx="11192959" cy="1325563"/>
          </a:xfrm>
        </p:spPr>
        <p:txBody>
          <a:bodyPr/>
          <a:lstStyle/>
          <a:p>
            <a:r>
              <a:rPr lang="tr-TR" dirty="0">
                <a:latin typeface="Arial"/>
                <a:cs typeface="Arial"/>
              </a:rPr>
              <a:t>Örnek – Eğitim/</a:t>
            </a:r>
            <a:r>
              <a:rPr lang="tr-TR" dirty="0"/>
              <a:t>Soru Sordurun</a:t>
            </a:r>
          </a:p>
        </p:txBody>
      </p:sp>
      <p:sp>
        <p:nvSpPr>
          <p:cNvPr id="3" name="Google Shape;73;g2d1452ad35a_1_55">
            <a:extLst>
              <a:ext uri="{FF2B5EF4-FFF2-40B4-BE49-F238E27FC236}">
                <a16:creationId xmlns:a16="http://schemas.microsoft.com/office/drawing/2014/main" id="{5543FB34-3730-E023-30E6-7922F368C4C0}"/>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331F64DA-975B-9CA9-E2BE-F6839D656E36}"/>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08E6BDAD-388D-3EFA-B4B1-8892A4D64835}"/>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222C93B8-E4D5-1924-AA0F-FB77281599A2}"/>
              </a:ext>
            </a:extLst>
          </p:cNvPr>
          <p:cNvSpPr txBox="1"/>
          <p:nvPr/>
        </p:nvSpPr>
        <p:spPr>
          <a:xfrm>
            <a:off x="792931" y="1432324"/>
            <a:ext cx="10606138" cy="369332"/>
          </a:xfrm>
          <a:prstGeom prst="rect">
            <a:avLst/>
          </a:prstGeom>
          <a:noFill/>
        </p:spPr>
        <p:txBody>
          <a:bodyPr wrap="square">
            <a:spAutoFit/>
          </a:bodyPr>
          <a:lstStyle/>
          <a:p>
            <a:r>
              <a:rPr lang="tr-TR" dirty="0"/>
              <a:t>Kariyer tavsiyesi almak.</a:t>
            </a:r>
          </a:p>
        </p:txBody>
      </p:sp>
      <p:sp>
        <p:nvSpPr>
          <p:cNvPr id="8" name="Dikdörtgen: Köşeleri Yuvarlatılmış 7">
            <a:extLst>
              <a:ext uri="{FF2B5EF4-FFF2-40B4-BE49-F238E27FC236}">
                <a16:creationId xmlns:a16="http://schemas.microsoft.com/office/drawing/2014/main" id="{5EC06B28-7F92-A029-800B-8281F0572449}"/>
              </a:ext>
            </a:extLst>
          </p:cNvPr>
          <p:cNvSpPr/>
          <p:nvPr/>
        </p:nvSpPr>
        <p:spPr>
          <a:xfrm>
            <a:off x="1503122" y="3302052"/>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r-TR" dirty="0"/>
              <a:t>Satış alanında kariyer yapmak istiyorum, bana ne tavsiye verirsin?</a:t>
            </a:r>
          </a:p>
        </p:txBody>
      </p:sp>
      <p:sp>
        <p:nvSpPr>
          <p:cNvPr id="9" name="Dikdörtgen: Köşeleri Yuvarlatılmış 8">
            <a:extLst>
              <a:ext uri="{FF2B5EF4-FFF2-40B4-BE49-F238E27FC236}">
                <a16:creationId xmlns:a16="http://schemas.microsoft.com/office/drawing/2014/main" id="{367CF708-B4F1-4E8C-8B48-7DB65ED53BB4}"/>
              </a:ext>
            </a:extLst>
          </p:cNvPr>
          <p:cNvSpPr/>
          <p:nvPr/>
        </p:nvSpPr>
        <p:spPr>
          <a:xfrm>
            <a:off x="5549030" y="2589533"/>
            <a:ext cx="4423776" cy="303465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tr-TR" sz="1400" dirty="0"/>
              <a:t>Bir şirketin satış departmanında uzman olarak işe başladım. Kariyer tavsiyesi istiyorum, bana etkili bir kariyer tavsiyesi verebilmen için benle ilgili neyi bilmen lazım? Bana bu amaçla ilgili sorular sor, ben yanıtladıktan sonra da tavsiye ver.</a:t>
            </a:r>
          </a:p>
        </p:txBody>
      </p:sp>
      <p:pic>
        <p:nvPicPr>
          <p:cNvPr id="11" name="Grafik 10" descr="Onay işareti düz dolguyla">
            <a:extLst>
              <a:ext uri="{FF2B5EF4-FFF2-40B4-BE49-F238E27FC236}">
                <a16:creationId xmlns:a16="http://schemas.microsoft.com/office/drawing/2014/main" id="{95F91615-AB90-D868-639A-03B2BC4A0A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2598" y="3687014"/>
            <a:ext cx="914400" cy="914400"/>
          </a:xfrm>
          <a:prstGeom prst="rect">
            <a:avLst/>
          </a:prstGeom>
        </p:spPr>
      </p:pic>
    </p:spTree>
    <p:extLst>
      <p:ext uri="{BB962C8B-B14F-4D97-AF65-F5344CB8AC3E}">
        <p14:creationId xmlns:p14="http://schemas.microsoft.com/office/powerpoint/2010/main" val="2982761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1B385-28AB-EBFD-B02B-336F47D43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ABA8B-6EDA-8AB1-0FCE-AC99E734B532}"/>
              </a:ext>
            </a:extLst>
          </p:cNvPr>
          <p:cNvSpPr>
            <a:spLocks noGrp="1"/>
          </p:cNvSpPr>
          <p:nvPr>
            <p:ph type="title"/>
          </p:nvPr>
        </p:nvSpPr>
        <p:spPr>
          <a:xfrm>
            <a:off x="743486" y="0"/>
            <a:ext cx="11192959" cy="1325563"/>
          </a:xfrm>
        </p:spPr>
        <p:txBody>
          <a:bodyPr/>
          <a:lstStyle/>
          <a:p>
            <a:r>
              <a:rPr lang="tr-TR" dirty="0">
                <a:latin typeface="Arial"/>
                <a:cs typeface="Arial"/>
              </a:rPr>
              <a:t>Örnek – Eğitim/</a:t>
            </a:r>
            <a:r>
              <a:rPr lang="tr-TR" dirty="0"/>
              <a:t>Müfredat ve Testler Hazırlatın</a:t>
            </a:r>
          </a:p>
        </p:txBody>
      </p:sp>
      <p:sp>
        <p:nvSpPr>
          <p:cNvPr id="3" name="Google Shape;73;g2d1452ad35a_1_55">
            <a:extLst>
              <a:ext uri="{FF2B5EF4-FFF2-40B4-BE49-F238E27FC236}">
                <a16:creationId xmlns:a16="http://schemas.microsoft.com/office/drawing/2014/main" id="{7F026E36-A1CE-318D-220C-D9E346B91B16}"/>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568E7345-C3C6-32A2-1CBD-FA92E7C01826}"/>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13527B6C-9357-E4FF-BE92-60ABEE8A80BB}"/>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
        <p:nvSpPr>
          <p:cNvPr id="7" name="Metin kutusu 6">
            <a:extLst>
              <a:ext uri="{FF2B5EF4-FFF2-40B4-BE49-F238E27FC236}">
                <a16:creationId xmlns:a16="http://schemas.microsoft.com/office/drawing/2014/main" id="{C0B35E84-11BC-D60D-CB4C-C643016DA5CA}"/>
              </a:ext>
            </a:extLst>
          </p:cNvPr>
          <p:cNvSpPr txBox="1"/>
          <p:nvPr/>
        </p:nvSpPr>
        <p:spPr>
          <a:xfrm>
            <a:off x="792931" y="1432324"/>
            <a:ext cx="10606138" cy="369332"/>
          </a:xfrm>
          <a:prstGeom prst="rect">
            <a:avLst/>
          </a:prstGeom>
          <a:noFill/>
        </p:spPr>
        <p:txBody>
          <a:bodyPr wrap="square">
            <a:spAutoFit/>
          </a:bodyPr>
          <a:lstStyle/>
          <a:p>
            <a:r>
              <a:rPr lang="tr-TR" dirty="0"/>
              <a:t>Kodlama öğrenmek.</a:t>
            </a:r>
          </a:p>
        </p:txBody>
      </p:sp>
      <p:sp>
        <p:nvSpPr>
          <p:cNvPr id="8" name="Dikdörtgen: Köşeleri Yuvarlatılmış 7">
            <a:extLst>
              <a:ext uri="{FF2B5EF4-FFF2-40B4-BE49-F238E27FC236}">
                <a16:creationId xmlns:a16="http://schemas.microsoft.com/office/drawing/2014/main" id="{08F2B6CA-FA1E-E55E-B71B-1A1F47D5241D}"/>
              </a:ext>
            </a:extLst>
          </p:cNvPr>
          <p:cNvSpPr/>
          <p:nvPr/>
        </p:nvSpPr>
        <p:spPr>
          <a:xfrm>
            <a:off x="1503122" y="3302052"/>
            <a:ext cx="3031299" cy="1609614"/>
          </a:xfrm>
          <a:prstGeom prst="roundRect">
            <a:avLst/>
          </a:prstGeom>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r-TR" dirty="0"/>
              <a:t>Bana Python ile kod yazmayı öğret.</a:t>
            </a:r>
          </a:p>
        </p:txBody>
      </p:sp>
      <p:sp>
        <p:nvSpPr>
          <p:cNvPr id="9" name="Dikdörtgen: Köşeleri Yuvarlatılmış 8">
            <a:extLst>
              <a:ext uri="{FF2B5EF4-FFF2-40B4-BE49-F238E27FC236}">
                <a16:creationId xmlns:a16="http://schemas.microsoft.com/office/drawing/2014/main" id="{BEF936C6-EAEB-730A-478F-50FF4D8A5ADB}"/>
              </a:ext>
            </a:extLst>
          </p:cNvPr>
          <p:cNvSpPr/>
          <p:nvPr/>
        </p:nvSpPr>
        <p:spPr>
          <a:xfrm>
            <a:off x="5549030" y="2589533"/>
            <a:ext cx="4423776" cy="303465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tr-TR" sz="1400" dirty="0"/>
              <a:t>Python ile kod yazmayı öğrenmek istiyorum. Daha önce hiç kod yazmadım. Örnekler üzerinden ilerlemek istiyorum. Bana önce seviyeme uygun örnekler göster, ardından bu örnekler ile uyumlu bir ödev ver, yaptığım ödevi kontrol et ve eleştir. Başarılı isem daha gelişmiş örnekler ve ödevler ver.</a:t>
            </a:r>
          </a:p>
        </p:txBody>
      </p:sp>
      <p:pic>
        <p:nvPicPr>
          <p:cNvPr id="11" name="Grafik 10" descr="Onay işareti düz dolguyla">
            <a:extLst>
              <a:ext uri="{FF2B5EF4-FFF2-40B4-BE49-F238E27FC236}">
                <a16:creationId xmlns:a16="http://schemas.microsoft.com/office/drawing/2014/main" id="{6E99364C-2A9F-3F89-882C-7F16BFB493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2598" y="3687014"/>
            <a:ext cx="914400" cy="914400"/>
          </a:xfrm>
          <a:prstGeom prst="rect">
            <a:avLst/>
          </a:prstGeom>
        </p:spPr>
      </p:pic>
    </p:spTree>
    <p:extLst>
      <p:ext uri="{BB962C8B-B14F-4D97-AF65-F5344CB8AC3E}">
        <p14:creationId xmlns:p14="http://schemas.microsoft.com/office/powerpoint/2010/main" val="1213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5EED-30D3-3D6C-D556-7301F474C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9F716-B604-0C09-3C56-8FC42DC667EC}"/>
              </a:ext>
            </a:extLst>
          </p:cNvPr>
          <p:cNvSpPr>
            <a:spLocks noGrp="1"/>
          </p:cNvSpPr>
          <p:nvPr>
            <p:ph type="title"/>
          </p:nvPr>
        </p:nvSpPr>
        <p:spPr>
          <a:xfrm>
            <a:off x="593757" y="0"/>
            <a:ext cx="10515600" cy="1325563"/>
          </a:xfrm>
        </p:spPr>
        <p:txBody>
          <a:bodyPr/>
          <a:lstStyle/>
          <a:p>
            <a:r>
              <a:rPr lang="tr-TR">
                <a:latin typeface="Arial"/>
                <a:cs typeface="Arial"/>
              </a:rPr>
              <a:t>Prompt Mühendisliği Nedir</a:t>
            </a:r>
            <a:endParaRPr lang="tr-TR"/>
          </a:p>
        </p:txBody>
      </p:sp>
      <p:sp>
        <p:nvSpPr>
          <p:cNvPr id="5" name="Content Placeholder 4">
            <a:extLst>
              <a:ext uri="{FF2B5EF4-FFF2-40B4-BE49-F238E27FC236}">
                <a16:creationId xmlns:a16="http://schemas.microsoft.com/office/drawing/2014/main" id="{F41B106F-8FCD-7AFA-3A14-5869FE52D415}"/>
              </a:ext>
            </a:extLst>
          </p:cNvPr>
          <p:cNvSpPr>
            <a:spLocks noGrp="1"/>
          </p:cNvSpPr>
          <p:nvPr>
            <p:ph idx="1"/>
          </p:nvPr>
        </p:nvSpPr>
        <p:spPr>
          <a:xfrm>
            <a:off x="593757" y="1973174"/>
            <a:ext cx="5138408" cy="3262589"/>
          </a:xfrm>
        </p:spPr>
        <p:txBody>
          <a:bodyPr>
            <a:normAutofit/>
          </a:bodyPr>
          <a:lstStyle/>
          <a:p>
            <a:r>
              <a:rPr lang="tr-TR" sz="1800">
                <a:latin typeface="Calibri" panose="020F0502020204030204" pitchFamily="34" charset="0"/>
                <a:cs typeface="Calibri" panose="020F0502020204030204" pitchFamily="34" charset="0"/>
              </a:rPr>
              <a:t>Dil modellerini (LM'ler) verimli bir şekilde kullanmak için prompt (istem) geliştirme görevinden bahsedilmektedir.</a:t>
            </a:r>
          </a:p>
          <a:p>
            <a:endParaRPr lang="tr-TR" sz="1800">
              <a:latin typeface="Calibri" panose="020F0502020204030204" pitchFamily="34" charset="0"/>
              <a:cs typeface="Calibri" panose="020F0502020204030204" pitchFamily="34" charset="0"/>
            </a:endParaRPr>
          </a:p>
          <a:p>
            <a:r>
              <a:rPr lang="tr-TR" sz="1800">
                <a:latin typeface="Calibri" panose="020F0502020204030204" pitchFamily="34" charset="0"/>
                <a:cs typeface="Calibri" panose="020F0502020204030204" pitchFamily="34" charset="0"/>
              </a:rPr>
              <a:t>Amaç, istenilen görev için en kısa prompt'u en doğru şekilde oluşturarak hızlı ve istenilen sonuçları elde etmektir.</a:t>
            </a:r>
          </a:p>
          <a:p>
            <a:endParaRPr lang="tr-TR" sz="1800">
              <a:latin typeface="Calibri" panose="020F0502020204030204" pitchFamily="34" charset="0"/>
              <a:cs typeface="Calibri" panose="020F0502020204030204" pitchFamily="34" charset="0"/>
            </a:endParaRPr>
          </a:p>
          <a:p>
            <a:r>
              <a:rPr lang="tr-TR" sz="1800">
                <a:latin typeface="Calibri" panose="020F0502020204030204" pitchFamily="34" charset="0"/>
                <a:cs typeface="Calibri" panose="020F0502020204030204" pitchFamily="34" charset="0"/>
              </a:rPr>
              <a:t>Bu, dil modellerini (LM'ler) verimli bir şekilde kullanmak için prompt yazma uygulamasıdır.</a:t>
            </a:r>
          </a:p>
        </p:txBody>
      </p:sp>
      <p:pic>
        <p:nvPicPr>
          <p:cNvPr id="7" name="Picture 6">
            <a:extLst>
              <a:ext uri="{FF2B5EF4-FFF2-40B4-BE49-F238E27FC236}">
                <a16:creationId xmlns:a16="http://schemas.microsoft.com/office/drawing/2014/main" id="{2C93F16B-E79D-903C-8FF2-2D07117E1F46}"/>
              </a:ext>
            </a:extLst>
          </p:cNvPr>
          <p:cNvPicPr>
            <a:picLocks noChangeAspect="1"/>
          </p:cNvPicPr>
          <p:nvPr/>
        </p:nvPicPr>
        <p:blipFill>
          <a:blip r:embed="rId3"/>
          <a:stretch>
            <a:fillRect/>
          </a:stretch>
        </p:blipFill>
        <p:spPr>
          <a:xfrm>
            <a:off x="5732165" y="1862086"/>
            <a:ext cx="6048375" cy="3183255"/>
          </a:xfrm>
          <a:prstGeom prst="rect">
            <a:avLst/>
          </a:prstGeom>
        </p:spPr>
      </p:pic>
      <p:sp>
        <p:nvSpPr>
          <p:cNvPr id="3" name="Google Shape;73;g2d1452ad35a_1_55">
            <a:extLst>
              <a:ext uri="{FF2B5EF4-FFF2-40B4-BE49-F238E27FC236}">
                <a16:creationId xmlns:a16="http://schemas.microsoft.com/office/drawing/2014/main" id="{50D21D18-89A0-4062-AFA0-4E31E3A9A856}"/>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87590AD8-BF80-33F9-61C0-DED72FA8F486}"/>
              </a:ext>
            </a:extLst>
          </p:cNvPr>
          <p:cNvPicPr>
            <a:picLocks noChangeAspect="1"/>
          </p:cNvPicPr>
          <p:nvPr/>
        </p:nvPicPr>
        <p:blipFill rotWithShape="1">
          <a:blip r:embed="rId4"/>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32FAB409-BFCF-424F-7C9A-158DCBD455E5}"/>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92372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6BDC8-4EC0-A6DB-E27C-19D0FAB78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7EF7E-3947-F53F-0B79-B595F7463B78}"/>
              </a:ext>
            </a:extLst>
          </p:cNvPr>
          <p:cNvSpPr>
            <a:spLocks noGrp="1"/>
          </p:cNvSpPr>
          <p:nvPr>
            <p:ph type="title"/>
          </p:nvPr>
        </p:nvSpPr>
        <p:spPr>
          <a:xfrm>
            <a:off x="756738" y="119269"/>
            <a:ext cx="11192959" cy="1325563"/>
          </a:xfrm>
        </p:spPr>
        <p:txBody>
          <a:bodyPr/>
          <a:lstStyle/>
          <a:p>
            <a:r>
              <a:rPr lang="tr-TR">
                <a:latin typeface="Arial"/>
                <a:cs typeface="Arial"/>
              </a:rPr>
              <a:t>Ek kaynak ile Özel Asistan Oluşturma</a:t>
            </a:r>
            <a:endParaRPr lang="tr-TR" dirty="0"/>
          </a:p>
        </p:txBody>
      </p:sp>
      <p:sp>
        <p:nvSpPr>
          <p:cNvPr id="9" name="Google Shape;73;g2d1452ad35a_1_55">
            <a:extLst>
              <a:ext uri="{FF2B5EF4-FFF2-40B4-BE49-F238E27FC236}">
                <a16:creationId xmlns:a16="http://schemas.microsoft.com/office/drawing/2014/main" id="{48F72F2D-81FD-9EE1-D26F-79067735D120}"/>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11" name="Picture 9" descr="A screenshot of a website&#10;&#10;Description automatically generated">
            <a:extLst>
              <a:ext uri="{FF2B5EF4-FFF2-40B4-BE49-F238E27FC236}">
                <a16:creationId xmlns:a16="http://schemas.microsoft.com/office/drawing/2014/main" id="{87205D6B-F8B7-9857-A1AC-AE6AD547DECD}"/>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12" name="Google Shape;73;g2d1452ad35a_1_55">
            <a:extLst>
              <a:ext uri="{FF2B5EF4-FFF2-40B4-BE49-F238E27FC236}">
                <a16:creationId xmlns:a16="http://schemas.microsoft.com/office/drawing/2014/main" id="{A19A0F10-24F0-A23E-9A83-185C8ED34E34}"/>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Resim 3">
            <a:extLst>
              <a:ext uri="{FF2B5EF4-FFF2-40B4-BE49-F238E27FC236}">
                <a16:creationId xmlns:a16="http://schemas.microsoft.com/office/drawing/2014/main" id="{8B7E72AD-E706-E91D-DFEB-F7A5C6D57815}"/>
              </a:ext>
            </a:extLst>
          </p:cNvPr>
          <p:cNvPicPr>
            <a:picLocks noChangeAspect="1"/>
          </p:cNvPicPr>
          <p:nvPr/>
        </p:nvPicPr>
        <p:blipFill>
          <a:blip r:embed="rId4"/>
          <a:stretch>
            <a:fillRect/>
          </a:stretch>
        </p:blipFill>
        <p:spPr>
          <a:xfrm>
            <a:off x="2086111" y="1727861"/>
            <a:ext cx="7802064" cy="4048690"/>
          </a:xfrm>
          <a:prstGeom prst="rect">
            <a:avLst/>
          </a:prstGeom>
        </p:spPr>
      </p:pic>
    </p:spTree>
    <p:extLst>
      <p:ext uri="{BB962C8B-B14F-4D97-AF65-F5344CB8AC3E}">
        <p14:creationId xmlns:p14="http://schemas.microsoft.com/office/powerpoint/2010/main" val="2465151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61" name="Metin kutusu 60">
            <a:hlinkClick r:id="rId3"/>
            <a:extLst>
              <a:ext uri="{FF2B5EF4-FFF2-40B4-BE49-F238E27FC236}">
                <a16:creationId xmlns:a16="http://schemas.microsoft.com/office/drawing/2014/main" id="{0E0D3F2C-5F4A-BC4E-A0C1-E11E5199E21E}"/>
              </a:ext>
            </a:extLst>
          </p:cNvPr>
          <p:cNvSpPr txBox="1"/>
          <p:nvPr/>
        </p:nvSpPr>
        <p:spPr>
          <a:xfrm>
            <a:off x="6989039" y="3524060"/>
            <a:ext cx="1755822" cy="2188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6933" tIns="16933" rIns="16933" bIns="16933" numCol="1" spcCol="38100" rtlCol="0" anchor="ctr">
            <a:spAutoFit/>
          </a:bodyPr>
          <a:lstStyle/>
          <a:p>
            <a:pPr defTabSz="812820" hangingPunct="0"/>
            <a:r>
              <a:rPr lang="tr-TR" sz="1200" kern="0" dirty="0">
                <a:solidFill>
                  <a:srgbClr val="5E5E5E">
                    <a:lumMod val="75000"/>
                  </a:srgbClr>
                </a:solidFill>
                <a:latin typeface="Chromatica" panose="00000500000000000000" pitchFamily="50" charset="0"/>
                <a:sym typeface="Helvetica Neue"/>
              </a:rPr>
              <a:t>www.miuul.com/business</a:t>
            </a:r>
          </a:p>
        </p:txBody>
      </p:sp>
      <p:sp>
        <p:nvSpPr>
          <p:cNvPr id="62" name="Metin kutusu 4">
            <a:extLst>
              <a:ext uri="{FF2B5EF4-FFF2-40B4-BE49-F238E27FC236}">
                <a16:creationId xmlns:a16="http://schemas.microsoft.com/office/drawing/2014/main" id="{CBE1E336-B7FC-2109-FFBD-1B2EE638E4EE}"/>
              </a:ext>
            </a:extLst>
          </p:cNvPr>
          <p:cNvSpPr txBox="1"/>
          <p:nvPr/>
        </p:nvSpPr>
        <p:spPr>
          <a:xfrm>
            <a:off x="6989038" y="3302088"/>
            <a:ext cx="2121307" cy="2188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6933" tIns="16933" rIns="16933" bIns="16933"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a:solidFill>
                  <a:schemeClr val="tx2">
                    <a:lumMod val="75000"/>
                  </a:schemeClr>
                </a:solidFill>
                <a:latin typeface="Chromatica Medium" pitchFamily="2" charset="0"/>
              </a:defRPr>
            </a:lvl1pPr>
          </a:lstStyle>
          <a:p>
            <a:pPr defTabSz="812820" hangingPunct="0"/>
            <a:r>
              <a:rPr lang="tr-TR" sz="1200" kern="0" dirty="0">
                <a:solidFill>
                  <a:srgbClr val="5E5E5E">
                    <a:lumMod val="75000"/>
                  </a:srgbClr>
                </a:solidFill>
                <a:latin typeface="Chromatica" panose="00000500000000000000" pitchFamily="50" charset="0"/>
                <a:sym typeface="Helvetica Neue"/>
              </a:rPr>
              <a:t>birlikte çalışma dileklerimizle…</a:t>
            </a:r>
          </a:p>
        </p:txBody>
      </p:sp>
      <p:cxnSp>
        <p:nvCxnSpPr>
          <p:cNvPr id="7" name="Google Shape;82;g2d1422c7bec_0_149"/>
          <p:cNvCxnSpPr/>
          <p:nvPr/>
        </p:nvCxnSpPr>
        <p:spPr>
          <a:xfrm>
            <a:off x="6096000" y="1725600"/>
            <a:ext cx="0" cy="3406800"/>
          </a:xfrm>
          <a:prstGeom prst="straightConnector1">
            <a:avLst/>
          </a:prstGeom>
          <a:noFill/>
          <a:ln w="9525" cap="flat" cmpd="sng">
            <a:solidFill>
              <a:schemeClr val="tx1"/>
            </a:solidFill>
            <a:prstDash val="solid"/>
            <a:miter lim="800000"/>
            <a:headEnd type="none" w="sm" len="sm"/>
            <a:tailEnd type="none" w="sm" len="sm"/>
          </a:ln>
        </p:spPr>
      </p:cxnSp>
      <p:sp>
        <p:nvSpPr>
          <p:cNvPr id="6" name="Google Shape;73;g2d1452ad35a_1_55">
            <a:extLst>
              <a:ext uri="{FF2B5EF4-FFF2-40B4-BE49-F238E27FC236}">
                <a16:creationId xmlns:a16="http://schemas.microsoft.com/office/drawing/2014/main" id="{DE8947DB-8370-A2AE-6BEC-A340FCA60BE8}"/>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9" name="Picture 9" descr="A screenshot of a website&#10;&#10;Description automatically generated">
            <a:extLst>
              <a:ext uri="{FF2B5EF4-FFF2-40B4-BE49-F238E27FC236}">
                <a16:creationId xmlns:a16="http://schemas.microsoft.com/office/drawing/2014/main" id="{7E640F40-B2EF-F5A3-C5FF-A7EF78968EA9}"/>
              </a:ext>
            </a:extLst>
          </p:cNvPr>
          <p:cNvPicPr>
            <a:picLocks noChangeAspect="1"/>
          </p:cNvPicPr>
          <p:nvPr/>
        </p:nvPicPr>
        <p:blipFill rotWithShape="1">
          <a:blip r:embed="rId4"/>
          <a:srcRect t="20977" b="13346"/>
          <a:stretch/>
        </p:blipFill>
        <p:spPr>
          <a:xfrm>
            <a:off x="10625612" y="6406821"/>
            <a:ext cx="1462217" cy="384136"/>
          </a:xfrm>
          <a:prstGeom prst="rect">
            <a:avLst/>
          </a:prstGeom>
        </p:spPr>
      </p:pic>
      <p:sp>
        <p:nvSpPr>
          <p:cNvPr id="10" name="Google Shape;73;g2d1452ad35a_1_55">
            <a:extLst>
              <a:ext uri="{FF2B5EF4-FFF2-40B4-BE49-F238E27FC236}">
                <a16:creationId xmlns:a16="http://schemas.microsoft.com/office/drawing/2014/main" id="{F5E022BC-C75E-11A4-7844-DA9E4B5DD450}"/>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2" name="Resim 1" descr="siyah, karanlık içeren bir resim&#10;&#10;Yapay zeka tarafından oluşturulmuş içerik yanlış olabilir.">
            <a:extLst>
              <a:ext uri="{FF2B5EF4-FFF2-40B4-BE49-F238E27FC236}">
                <a16:creationId xmlns:a16="http://schemas.microsoft.com/office/drawing/2014/main" id="{13389A7B-2628-A701-3871-BDD9ABD0B257}"/>
              </a:ext>
            </a:extLst>
          </p:cNvPr>
          <p:cNvPicPr>
            <a:picLocks noChangeAspect="1"/>
          </p:cNvPicPr>
          <p:nvPr/>
        </p:nvPicPr>
        <p:blipFill>
          <a:blip r:embed="rId5">
            <a:extLst>
              <a:ext uri="{28A0092B-C50C-407E-A947-70E740481C1C}">
                <a14:useLocalDpi xmlns:a14="http://schemas.microsoft.com/office/drawing/2010/main" val="0"/>
              </a:ext>
            </a:extLst>
          </a:blip>
          <a:srcRect t="14409" b="25030"/>
          <a:stretch>
            <a:fillRect/>
          </a:stretch>
        </p:blipFill>
        <p:spPr>
          <a:xfrm>
            <a:off x="3127220" y="3091665"/>
            <a:ext cx="2075742" cy="771484"/>
          </a:xfrm>
          <a:prstGeom prst="rect">
            <a:avLst/>
          </a:prstGeom>
        </p:spPr>
      </p:pic>
    </p:spTree>
    <p:extLst>
      <p:ext uri="{BB962C8B-B14F-4D97-AF65-F5344CB8AC3E}">
        <p14:creationId xmlns:p14="http://schemas.microsoft.com/office/powerpoint/2010/main" val="2641269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5BA66-C7ED-04D0-57E3-3BDD2BB59F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A8DD9-D9E4-7E81-BE5C-9A35C642E7F0}"/>
              </a:ext>
            </a:extLst>
          </p:cNvPr>
          <p:cNvSpPr>
            <a:spLocks noGrp="1"/>
          </p:cNvSpPr>
          <p:nvPr>
            <p:ph type="title"/>
          </p:nvPr>
        </p:nvSpPr>
        <p:spPr>
          <a:xfrm>
            <a:off x="593757" y="0"/>
            <a:ext cx="10515600" cy="1325563"/>
          </a:xfrm>
        </p:spPr>
        <p:txBody>
          <a:bodyPr/>
          <a:lstStyle/>
          <a:p>
            <a:r>
              <a:rPr lang="tr-TR">
                <a:latin typeface="Arial"/>
                <a:cs typeface="Arial"/>
              </a:rPr>
              <a:t>Token Nedir</a:t>
            </a:r>
            <a:endParaRPr lang="tr-TR"/>
          </a:p>
        </p:txBody>
      </p:sp>
      <p:sp>
        <p:nvSpPr>
          <p:cNvPr id="7" name="TextBox 6">
            <a:extLst>
              <a:ext uri="{FF2B5EF4-FFF2-40B4-BE49-F238E27FC236}">
                <a16:creationId xmlns:a16="http://schemas.microsoft.com/office/drawing/2014/main" id="{1E56CE8B-F521-C0C2-AC18-2616B881C20B}"/>
              </a:ext>
            </a:extLst>
          </p:cNvPr>
          <p:cNvSpPr txBox="1"/>
          <p:nvPr/>
        </p:nvSpPr>
        <p:spPr>
          <a:xfrm>
            <a:off x="749130" y="1563918"/>
            <a:ext cx="4319887" cy="3693319"/>
          </a:xfrm>
          <a:prstGeom prst="rect">
            <a:avLst/>
          </a:prstGeom>
          <a:noFill/>
        </p:spPr>
        <p:txBody>
          <a:bodyPr wrap="square">
            <a:spAutoFit/>
          </a:bodyPr>
          <a:lstStyle/>
          <a:p>
            <a:r>
              <a:rPr lang="tr-TR">
                <a:latin typeface="Calibri" panose="020F0502020204030204" pitchFamily="34" charset="0"/>
                <a:cs typeface="Calibri" panose="020F0502020204030204" pitchFamily="34" charset="0"/>
              </a:rPr>
              <a:t>Metnin temel birimini temsil eden karakter kümeleridir.</a:t>
            </a:r>
          </a:p>
          <a:p>
            <a:br>
              <a:rPr lang="tr-TR">
                <a:latin typeface="Calibri" panose="020F0502020204030204" pitchFamily="34" charset="0"/>
                <a:cs typeface="Calibri" panose="020F0502020204030204" pitchFamily="34" charset="0"/>
              </a:rPr>
            </a:br>
            <a:r>
              <a:rPr lang="tr-TR">
                <a:latin typeface="Calibri" panose="020F0502020204030204" pitchFamily="34" charset="0"/>
                <a:cs typeface="Calibri" panose="020F0502020204030204" pitchFamily="34" charset="0"/>
              </a:rPr>
              <a:t>Metin; boşluklar, noktalama işaretleri ve özel karakterler gibi belirli kurallara göre ayrılır. </a:t>
            </a:r>
          </a:p>
          <a:p>
            <a:endParaRPr lang="tr-TR">
              <a:latin typeface="Calibri" panose="020F0502020204030204" pitchFamily="34" charset="0"/>
              <a:cs typeface="Calibri" panose="020F0502020204030204" pitchFamily="34" charset="0"/>
            </a:endParaRPr>
          </a:p>
          <a:p>
            <a:r>
              <a:rPr lang="tr-TR">
                <a:latin typeface="Calibri" panose="020F0502020204030204" pitchFamily="34" charset="0"/>
                <a:cs typeface="Calibri" panose="020F0502020204030204" pitchFamily="34" charset="0"/>
              </a:rPr>
              <a:t>Her bir öğeye 'Token' (Jeton) denir.</a:t>
            </a:r>
          </a:p>
          <a:p>
            <a:endParaRPr lang="tr-TR">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a:latin typeface="Calibri" panose="020F0502020204030204" pitchFamily="34" charset="0"/>
                <a:cs typeface="Calibri" panose="020F0502020204030204" pitchFamily="34" charset="0"/>
              </a:rPr>
              <a:t>Türkçe: 1 kelime ≈ 1.7 token</a:t>
            </a:r>
          </a:p>
          <a:p>
            <a:pPr marL="285750" indent="-285750">
              <a:buFont typeface="Arial" panose="020B0604020202020204" pitchFamily="34" charset="0"/>
              <a:buChar char="•"/>
            </a:pPr>
            <a:r>
              <a:rPr lang="tr-TR">
                <a:latin typeface="Calibri" panose="020F0502020204030204" pitchFamily="34" charset="0"/>
                <a:cs typeface="Calibri" panose="020F0502020204030204" pitchFamily="34" charset="0"/>
              </a:rPr>
              <a:t>İngilizce: 1 kelime ≈ 1.3 token</a:t>
            </a:r>
          </a:p>
          <a:p>
            <a:pPr marL="285750" indent="-285750">
              <a:buFont typeface="Arial" panose="020B0604020202020204" pitchFamily="34" charset="0"/>
              <a:buChar char="•"/>
            </a:pPr>
            <a:r>
              <a:rPr lang="tr-TR">
                <a:latin typeface="Calibri" panose="020F0502020204030204" pitchFamily="34" charset="0"/>
                <a:cs typeface="Calibri" panose="020F0502020204030204" pitchFamily="34" charset="0"/>
              </a:rPr>
              <a:t>İspanyolca: 1 kelime ≈ 2 token</a:t>
            </a:r>
          </a:p>
          <a:p>
            <a:pPr marL="285750" indent="-285750">
              <a:buFont typeface="Arial" panose="020B0604020202020204" pitchFamily="34" charset="0"/>
              <a:buChar char="•"/>
            </a:pPr>
            <a:r>
              <a:rPr lang="tr-TR">
                <a:latin typeface="Calibri" panose="020F0502020204030204" pitchFamily="34" charset="0"/>
                <a:cs typeface="Calibri" panose="020F0502020204030204" pitchFamily="34" charset="0"/>
              </a:rPr>
              <a:t>Fransızca: 1 kelime ≈ 2 token</a:t>
            </a:r>
          </a:p>
        </p:txBody>
      </p:sp>
      <p:pic>
        <p:nvPicPr>
          <p:cNvPr id="4" name="Resim 3">
            <a:extLst>
              <a:ext uri="{FF2B5EF4-FFF2-40B4-BE49-F238E27FC236}">
                <a16:creationId xmlns:a16="http://schemas.microsoft.com/office/drawing/2014/main" id="{C4765FF4-1458-EEAA-F983-46378D6447BA}"/>
              </a:ext>
            </a:extLst>
          </p:cNvPr>
          <p:cNvPicPr>
            <a:picLocks noChangeAspect="1"/>
          </p:cNvPicPr>
          <p:nvPr/>
        </p:nvPicPr>
        <p:blipFill>
          <a:blip r:embed="rId3"/>
          <a:stretch>
            <a:fillRect/>
          </a:stretch>
        </p:blipFill>
        <p:spPr>
          <a:xfrm>
            <a:off x="5298155" y="364608"/>
            <a:ext cx="6459114" cy="5986496"/>
          </a:xfrm>
          <a:prstGeom prst="rect">
            <a:avLst/>
          </a:prstGeom>
        </p:spPr>
      </p:pic>
      <p:sp>
        <p:nvSpPr>
          <p:cNvPr id="3" name="Google Shape;73;g2d1452ad35a_1_55">
            <a:extLst>
              <a:ext uri="{FF2B5EF4-FFF2-40B4-BE49-F238E27FC236}">
                <a16:creationId xmlns:a16="http://schemas.microsoft.com/office/drawing/2014/main" id="{E5C8CD04-D57E-F1B8-67DF-CBAE67E99001}"/>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5" name="Picture 9" descr="A screenshot of a website&#10;&#10;Description automatically generated">
            <a:extLst>
              <a:ext uri="{FF2B5EF4-FFF2-40B4-BE49-F238E27FC236}">
                <a16:creationId xmlns:a16="http://schemas.microsoft.com/office/drawing/2014/main" id="{CDA05FDB-C4F9-F6D9-8BF7-E854E098F415}"/>
              </a:ext>
            </a:extLst>
          </p:cNvPr>
          <p:cNvPicPr>
            <a:picLocks noChangeAspect="1"/>
          </p:cNvPicPr>
          <p:nvPr/>
        </p:nvPicPr>
        <p:blipFill rotWithShape="1">
          <a:blip r:embed="rId4"/>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767ED428-C4DD-6CAD-C5F6-8C64A6E36657}"/>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48674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979D2-C12C-0F24-997F-BE9A9CA6C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CDE69-AF03-DF3A-4E22-93CE59DFC9C4}"/>
              </a:ext>
            </a:extLst>
          </p:cNvPr>
          <p:cNvSpPr>
            <a:spLocks noGrp="1"/>
          </p:cNvSpPr>
          <p:nvPr>
            <p:ph type="title"/>
          </p:nvPr>
        </p:nvSpPr>
        <p:spPr>
          <a:xfrm>
            <a:off x="593757" y="0"/>
            <a:ext cx="10515600" cy="1325563"/>
          </a:xfrm>
        </p:spPr>
        <p:txBody>
          <a:bodyPr/>
          <a:lstStyle/>
          <a:p>
            <a:r>
              <a:rPr lang="tr-TR">
                <a:latin typeface="Arial"/>
                <a:cs typeface="Arial"/>
              </a:rPr>
              <a:t>LLM Nedir</a:t>
            </a:r>
            <a:endParaRPr lang="tr-TR"/>
          </a:p>
        </p:txBody>
      </p:sp>
      <p:sp>
        <p:nvSpPr>
          <p:cNvPr id="3" name="Google Shape;73;g2d1452ad35a_1_55">
            <a:extLst>
              <a:ext uri="{FF2B5EF4-FFF2-40B4-BE49-F238E27FC236}">
                <a16:creationId xmlns:a16="http://schemas.microsoft.com/office/drawing/2014/main" id="{FE95EFDF-6D89-7A7F-458C-A398098F8CD6}"/>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F4B14625-0095-8DE9-A634-D83DA4C0129D}"/>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465E143C-DAA6-A6C7-1EA1-EF4158061577}"/>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11" name="İçerik Yer Tutucusu 10" descr="metin, ekran görüntüsü, logo, marka içeren bir resim&#10;&#10;Yapay zeka tarafından oluşturulmuş içerik yanlış olabilir.">
            <a:extLst>
              <a:ext uri="{FF2B5EF4-FFF2-40B4-BE49-F238E27FC236}">
                <a16:creationId xmlns:a16="http://schemas.microsoft.com/office/drawing/2014/main" id="{AD57C555-3F6C-D330-81E1-9B28D59312E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3757" y="1895291"/>
            <a:ext cx="10515600" cy="3286125"/>
          </a:xfrm>
        </p:spPr>
      </p:pic>
    </p:spTree>
    <p:extLst>
      <p:ext uri="{BB962C8B-B14F-4D97-AF65-F5344CB8AC3E}">
        <p14:creationId xmlns:p14="http://schemas.microsoft.com/office/powerpoint/2010/main" val="244701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78488-F373-349F-41A5-B5197AB22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4E801-28EE-AD25-11EE-C569D4BF3A67}"/>
              </a:ext>
            </a:extLst>
          </p:cNvPr>
          <p:cNvSpPr>
            <a:spLocks noGrp="1"/>
          </p:cNvSpPr>
          <p:nvPr>
            <p:ph type="title"/>
          </p:nvPr>
        </p:nvSpPr>
        <p:spPr>
          <a:xfrm>
            <a:off x="593757" y="0"/>
            <a:ext cx="10515600" cy="1325563"/>
          </a:xfrm>
        </p:spPr>
        <p:txBody>
          <a:bodyPr/>
          <a:lstStyle/>
          <a:p>
            <a:r>
              <a:rPr lang="tr-TR">
                <a:latin typeface="Arial"/>
                <a:cs typeface="Arial"/>
              </a:rPr>
              <a:t>LLM Çeşitleri</a:t>
            </a:r>
            <a:endParaRPr lang="tr-TR"/>
          </a:p>
        </p:txBody>
      </p:sp>
      <p:sp>
        <p:nvSpPr>
          <p:cNvPr id="3" name="Google Shape;73;g2d1452ad35a_1_55">
            <a:extLst>
              <a:ext uri="{FF2B5EF4-FFF2-40B4-BE49-F238E27FC236}">
                <a16:creationId xmlns:a16="http://schemas.microsoft.com/office/drawing/2014/main" id="{DB507B0A-2759-A064-1A78-ADBCCECE7F9B}"/>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88A562A2-B88A-74F3-2972-EC6B9967A24B}"/>
              </a:ext>
            </a:extLst>
          </p:cNvPr>
          <p:cNvPicPr>
            <a:picLocks noChangeAspect="1"/>
          </p:cNvPicPr>
          <p:nvPr/>
        </p:nvPicPr>
        <p:blipFill rotWithShape="1">
          <a:blip r:embed="rId3"/>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A89F24DD-931B-2EC6-424E-A627C09CA83B}"/>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19" name="İçerik Yer Tutucusu 18" descr="metin, ekran görüntüsü, yazı tipi, logo içeren bir resim&#10;&#10;Yapay zeka tarafından oluşturulmuş içerik yanlış olabilir.">
            <a:extLst>
              <a:ext uri="{FF2B5EF4-FFF2-40B4-BE49-F238E27FC236}">
                <a16:creationId xmlns:a16="http://schemas.microsoft.com/office/drawing/2014/main" id="{1495CA71-AB67-E331-D313-D57839B6A43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97630" y="1291931"/>
            <a:ext cx="6933332" cy="5114890"/>
          </a:xfrm>
        </p:spPr>
      </p:pic>
    </p:spTree>
    <p:extLst>
      <p:ext uri="{BB962C8B-B14F-4D97-AF65-F5344CB8AC3E}">
        <p14:creationId xmlns:p14="http://schemas.microsoft.com/office/powerpoint/2010/main" val="242050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5F272-3818-5C5A-1A09-507F516C6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D3557-7CB1-0736-B93B-E6E98AEC9900}"/>
              </a:ext>
            </a:extLst>
          </p:cNvPr>
          <p:cNvSpPr>
            <a:spLocks noGrp="1"/>
          </p:cNvSpPr>
          <p:nvPr>
            <p:ph type="title"/>
          </p:nvPr>
        </p:nvSpPr>
        <p:spPr>
          <a:xfrm>
            <a:off x="593757" y="0"/>
            <a:ext cx="10515600" cy="1325563"/>
          </a:xfrm>
        </p:spPr>
        <p:txBody>
          <a:bodyPr/>
          <a:lstStyle/>
          <a:p>
            <a:r>
              <a:rPr lang="tr-TR">
                <a:latin typeface="Arial"/>
                <a:cs typeface="Arial"/>
              </a:rPr>
              <a:t>Farklı LLM’ler için farklı prompt teknikleri</a:t>
            </a:r>
          </a:p>
        </p:txBody>
      </p:sp>
      <p:pic>
        <p:nvPicPr>
          <p:cNvPr id="7" name="Resim 4">
            <a:extLst>
              <a:ext uri="{FF2B5EF4-FFF2-40B4-BE49-F238E27FC236}">
                <a16:creationId xmlns:a16="http://schemas.microsoft.com/office/drawing/2014/main" id="{2D951AFE-9E05-7060-ED84-6A90C85D4E9D}"/>
              </a:ext>
            </a:extLst>
          </p:cNvPr>
          <p:cNvPicPr>
            <a:picLocks noChangeAspect="1"/>
          </p:cNvPicPr>
          <p:nvPr/>
        </p:nvPicPr>
        <p:blipFill>
          <a:blip r:embed="rId3"/>
          <a:stretch>
            <a:fillRect/>
          </a:stretch>
        </p:blipFill>
        <p:spPr>
          <a:xfrm>
            <a:off x="738211" y="2000549"/>
            <a:ext cx="9906752" cy="4372254"/>
          </a:xfrm>
          <a:prstGeom prst="rect">
            <a:avLst/>
          </a:prstGeom>
        </p:spPr>
      </p:pic>
      <p:sp>
        <p:nvSpPr>
          <p:cNvPr id="3" name="Google Shape;73;g2d1452ad35a_1_55">
            <a:extLst>
              <a:ext uri="{FF2B5EF4-FFF2-40B4-BE49-F238E27FC236}">
                <a16:creationId xmlns:a16="http://schemas.microsoft.com/office/drawing/2014/main" id="{68286839-CE86-FF94-2625-3165CDDF3A04}"/>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4" name="Picture 9" descr="A screenshot of a website&#10;&#10;Description automatically generated">
            <a:extLst>
              <a:ext uri="{FF2B5EF4-FFF2-40B4-BE49-F238E27FC236}">
                <a16:creationId xmlns:a16="http://schemas.microsoft.com/office/drawing/2014/main" id="{F45B44B4-551B-7DB8-3958-E2BBDA789462}"/>
              </a:ext>
            </a:extLst>
          </p:cNvPr>
          <p:cNvPicPr>
            <a:picLocks noChangeAspect="1"/>
          </p:cNvPicPr>
          <p:nvPr/>
        </p:nvPicPr>
        <p:blipFill rotWithShape="1">
          <a:blip r:embed="rId4"/>
          <a:srcRect t="20977" b="13346"/>
          <a:stretch/>
        </p:blipFill>
        <p:spPr>
          <a:xfrm>
            <a:off x="10625612" y="6406821"/>
            <a:ext cx="1462217" cy="384136"/>
          </a:xfrm>
          <a:prstGeom prst="rect">
            <a:avLst/>
          </a:prstGeom>
        </p:spPr>
      </p:pic>
      <p:sp>
        <p:nvSpPr>
          <p:cNvPr id="5" name="Google Shape;73;g2d1452ad35a_1_55">
            <a:extLst>
              <a:ext uri="{FF2B5EF4-FFF2-40B4-BE49-F238E27FC236}">
                <a16:creationId xmlns:a16="http://schemas.microsoft.com/office/drawing/2014/main" id="{C9A3BD59-B7D0-B774-74B2-C18FAB57F599}"/>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3549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5AA55-BBA3-155B-8275-BDA580BBB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462199-FAF3-7E95-64F8-976D1802D867}"/>
              </a:ext>
            </a:extLst>
          </p:cNvPr>
          <p:cNvSpPr>
            <a:spLocks noGrp="1"/>
          </p:cNvSpPr>
          <p:nvPr>
            <p:ph type="title"/>
          </p:nvPr>
        </p:nvSpPr>
        <p:spPr>
          <a:xfrm>
            <a:off x="593757" y="0"/>
            <a:ext cx="10515600" cy="1325563"/>
          </a:xfrm>
        </p:spPr>
        <p:txBody>
          <a:bodyPr/>
          <a:lstStyle/>
          <a:p>
            <a:r>
              <a:rPr lang="tr-TR">
                <a:latin typeface="Arial"/>
                <a:cs typeface="Arial"/>
              </a:rPr>
              <a:t>Farklı LLM’ler için farklı prompt teknikleri</a:t>
            </a:r>
          </a:p>
        </p:txBody>
      </p:sp>
      <p:pic>
        <p:nvPicPr>
          <p:cNvPr id="3" name="Resim 4">
            <a:extLst>
              <a:ext uri="{FF2B5EF4-FFF2-40B4-BE49-F238E27FC236}">
                <a16:creationId xmlns:a16="http://schemas.microsoft.com/office/drawing/2014/main" id="{0BE73EB2-5B56-030F-287A-48F81367EC96}"/>
              </a:ext>
            </a:extLst>
          </p:cNvPr>
          <p:cNvPicPr>
            <a:picLocks noChangeAspect="1"/>
          </p:cNvPicPr>
          <p:nvPr/>
        </p:nvPicPr>
        <p:blipFill>
          <a:blip r:embed="rId3"/>
          <a:stretch>
            <a:fillRect/>
          </a:stretch>
        </p:blipFill>
        <p:spPr>
          <a:xfrm>
            <a:off x="896883" y="2102529"/>
            <a:ext cx="9909347" cy="4029532"/>
          </a:xfrm>
          <a:prstGeom prst="rect">
            <a:avLst/>
          </a:prstGeom>
        </p:spPr>
      </p:pic>
      <p:sp>
        <p:nvSpPr>
          <p:cNvPr id="4" name="Google Shape;73;g2d1452ad35a_1_55">
            <a:extLst>
              <a:ext uri="{FF2B5EF4-FFF2-40B4-BE49-F238E27FC236}">
                <a16:creationId xmlns:a16="http://schemas.microsoft.com/office/drawing/2014/main" id="{89D3FEAF-1B02-87F9-417B-DD595BD68838}"/>
              </a:ext>
            </a:extLst>
          </p:cNvPr>
          <p:cNvSpPr/>
          <p:nvPr/>
        </p:nvSpPr>
        <p:spPr>
          <a:xfrm>
            <a:off x="0" y="0"/>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pic>
        <p:nvPicPr>
          <p:cNvPr id="5" name="Picture 9" descr="A screenshot of a website&#10;&#10;Description automatically generated">
            <a:extLst>
              <a:ext uri="{FF2B5EF4-FFF2-40B4-BE49-F238E27FC236}">
                <a16:creationId xmlns:a16="http://schemas.microsoft.com/office/drawing/2014/main" id="{C39AFA37-6D72-A1AE-AF1E-40040C56CFBB}"/>
              </a:ext>
            </a:extLst>
          </p:cNvPr>
          <p:cNvPicPr>
            <a:picLocks noChangeAspect="1"/>
          </p:cNvPicPr>
          <p:nvPr/>
        </p:nvPicPr>
        <p:blipFill rotWithShape="1">
          <a:blip r:embed="rId4"/>
          <a:srcRect t="20977" b="13346"/>
          <a:stretch/>
        </p:blipFill>
        <p:spPr>
          <a:xfrm>
            <a:off x="10625612" y="6406821"/>
            <a:ext cx="1462217" cy="384136"/>
          </a:xfrm>
          <a:prstGeom prst="rect">
            <a:avLst/>
          </a:prstGeom>
        </p:spPr>
      </p:pic>
      <p:sp>
        <p:nvSpPr>
          <p:cNvPr id="6" name="Google Shape;73;g2d1452ad35a_1_55">
            <a:extLst>
              <a:ext uri="{FF2B5EF4-FFF2-40B4-BE49-F238E27FC236}">
                <a16:creationId xmlns:a16="http://schemas.microsoft.com/office/drawing/2014/main" id="{45CA2FDD-4B8F-15ED-844E-467473E79897}"/>
              </a:ext>
            </a:extLst>
          </p:cNvPr>
          <p:cNvSpPr/>
          <p:nvPr/>
        </p:nvSpPr>
        <p:spPr>
          <a:xfrm>
            <a:off x="12087828" y="6155598"/>
            <a:ext cx="104172" cy="702402"/>
          </a:xfrm>
          <a:prstGeom prst="rect">
            <a:avLst/>
          </a:prstGeom>
          <a:solidFill>
            <a:srgbClr val="4F55D8"/>
          </a:solidFill>
          <a:ln w="12700" cap="flat" cmpd="sng">
            <a:noFill/>
            <a:prstDash val="solid"/>
            <a:miter lim="800000"/>
            <a:headEnd type="none" w="sm" len="sm"/>
            <a:tailEnd type="none" w="sm" len="sm"/>
          </a:ln>
        </p:spPr>
        <p:txBody>
          <a:bodyPr spcFirstLastPara="1" wrap="square" lIns="60950" tIns="30467" rIns="60950" bIns="30467" anchor="ctr" anchorCtr="0">
            <a:noAutofit/>
          </a:bodyPr>
          <a:lstStyle/>
          <a:p>
            <a:pPr algn="ctr">
              <a:buClr>
                <a:srgbClr val="000000"/>
              </a:buClr>
              <a:buSzPts val="1800"/>
            </a:pPr>
            <a:endParaRPr sz="12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43838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1148</TotalTime>
  <Words>2126</Words>
  <Application>Microsoft Office PowerPoint</Application>
  <PresentationFormat>Geniş ekran</PresentationFormat>
  <Paragraphs>292</Paragraphs>
  <Slides>41</Slides>
  <Notes>40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41</vt:i4>
      </vt:variant>
    </vt:vector>
  </HeadingPairs>
  <TitlesOfParts>
    <vt:vector size="48" baseType="lpstr">
      <vt:lpstr>Aptos</vt:lpstr>
      <vt:lpstr>Aptos Display</vt:lpstr>
      <vt:lpstr>Arial</vt:lpstr>
      <vt:lpstr>Calibri</vt:lpstr>
      <vt:lpstr>Chromatica</vt:lpstr>
      <vt:lpstr>Wingdings</vt:lpstr>
      <vt:lpstr>Office Theme</vt:lpstr>
      <vt:lpstr>Prompt Mühendisliği</vt:lpstr>
      <vt:lpstr>İçerik</vt:lpstr>
      <vt:lpstr>Prompt Nedir</vt:lpstr>
      <vt:lpstr>Prompt Mühendisliği Nedir</vt:lpstr>
      <vt:lpstr>Token Nedir</vt:lpstr>
      <vt:lpstr>LLM Nedir</vt:lpstr>
      <vt:lpstr>LLM Çeşitleri</vt:lpstr>
      <vt:lpstr>Farklı LLM’ler için farklı prompt teknikleri</vt:lpstr>
      <vt:lpstr>Farklı LLM’ler için farklı prompt teknikleri</vt:lpstr>
      <vt:lpstr>Prompt Yazım Kuralları: Belirsizlikten Kaçının</vt:lpstr>
      <vt:lpstr>Prompt Yazım Kuralları: Yanıt Formatını Belirleyin</vt:lpstr>
      <vt:lpstr>Prompt Yazım Kuralları: Kibar Olmayın</vt:lpstr>
      <vt:lpstr>Prompt Yazım Kuralları: Modele bir ‘Çıkış’ Verin</vt:lpstr>
      <vt:lpstr>Prompt Yazım Kuralları: Talimatları Sonunda Tekrarlayın</vt:lpstr>
      <vt:lpstr>Prompt Yazım Kuralları: Düşünce Zinciri Oluşturun</vt:lpstr>
      <vt:lpstr>Daha iyi sonuçlar için 6 strateji</vt:lpstr>
      <vt:lpstr>Prompt Mühendisliği Teknikleri</vt:lpstr>
      <vt:lpstr>Pratik Prompt Yazma Rehberi</vt:lpstr>
      <vt:lpstr>Kısıtlar/Sınırlar</vt:lpstr>
      <vt:lpstr>Kısıtlar/Sınırlar</vt:lpstr>
      <vt:lpstr>Örnek-Sıfır Atış</vt:lpstr>
      <vt:lpstr>Örnek-Az Atış</vt:lpstr>
      <vt:lpstr>Örnek-Türkçe Çeviri</vt:lpstr>
      <vt:lpstr>Örnek-Sınıflandırma</vt:lpstr>
      <vt:lpstr>Örnek-JSON Formatında Veri Çıktısı</vt:lpstr>
      <vt:lpstr>Örnek-Anahtar Kelimelerle Metin Oluşturma</vt:lpstr>
      <vt:lpstr>Örnek - İsteklerinizi Detaylı Anlatın </vt:lpstr>
      <vt:lpstr>Örnek - İsteklerinizi Detaylı Anlatın </vt:lpstr>
      <vt:lpstr>Örnek - İsteklerinizi Detaylı Anlatın </vt:lpstr>
      <vt:lpstr>Örnek - İsteklerinizi Detaylı Anlatın </vt:lpstr>
      <vt:lpstr>Örnek - İsteklerinizi Örneklendirin</vt:lpstr>
      <vt:lpstr>Örnek - İsteklerinizi Örneklendirin</vt:lpstr>
      <vt:lpstr>Örnek – Sayısal İstekler için Araç Kullandırın</vt:lpstr>
      <vt:lpstr>Örnek - Sayısal İstekler için Araç Kullandırın</vt:lpstr>
      <vt:lpstr>Örnek – İsteklerinizi aşamalara bölün</vt:lpstr>
      <vt:lpstr>Örnek – İsteklerinizi aşamalara bölün</vt:lpstr>
      <vt:lpstr>Örnek – Eğitim/Benzetme Kullandırın</vt:lpstr>
      <vt:lpstr>Örnek – Eğitim/Soru Sordurun</vt:lpstr>
      <vt:lpstr>Örnek – Eğitim/Müfredat ve Testler Hazırlatın</vt:lpstr>
      <vt:lpstr>Ek kaynak ile Özel Asistan Oluşturma</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Çağla Öztürk Zan</dc:creator>
  <cp:lastModifiedBy>Çağla Öztürk (ETIYA)</cp:lastModifiedBy>
  <cp:revision>44</cp:revision>
  <dcterms:created xsi:type="dcterms:W3CDTF">2025-04-09T10:30:11Z</dcterms:created>
  <dcterms:modified xsi:type="dcterms:W3CDTF">2025-07-21T16:39:27Z</dcterms:modified>
</cp:coreProperties>
</file>